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webextensions/webextension1.xml" ContentType="application/vnd.ms-office.webextension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59"/>
  </p:notesMasterIdLst>
  <p:sldIdLst>
    <p:sldId id="605" r:id="rId2"/>
    <p:sldId id="632" r:id="rId3"/>
    <p:sldId id="633" r:id="rId4"/>
    <p:sldId id="1638" r:id="rId5"/>
    <p:sldId id="287" r:id="rId6"/>
    <p:sldId id="328" r:id="rId7"/>
    <p:sldId id="329" r:id="rId8"/>
    <p:sldId id="322" r:id="rId9"/>
    <p:sldId id="586" r:id="rId10"/>
    <p:sldId id="606" r:id="rId11"/>
    <p:sldId id="567" r:id="rId12"/>
    <p:sldId id="636" r:id="rId13"/>
    <p:sldId id="642" r:id="rId14"/>
    <p:sldId id="639" r:id="rId15"/>
    <p:sldId id="641" r:id="rId16"/>
    <p:sldId id="602" r:id="rId17"/>
    <p:sldId id="637" r:id="rId18"/>
    <p:sldId id="638" r:id="rId19"/>
    <p:sldId id="640" r:id="rId20"/>
    <p:sldId id="643" r:id="rId21"/>
    <p:sldId id="644" r:id="rId22"/>
    <p:sldId id="1618" r:id="rId23"/>
    <p:sldId id="1623" r:id="rId24"/>
    <p:sldId id="525" r:id="rId25"/>
    <p:sldId id="536" r:id="rId26"/>
    <p:sldId id="1620" r:id="rId27"/>
    <p:sldId id="1621" r:id="rId28"/>
    <p:sldId id="298" r:id="rId29"/>
    <p:sldId id="1629" r:id="rId30"/>
    <p:sldId id="300" r:id="rId31"/>
    <p:sldId id="301" r:id="rId32"/>
    <p:sldId id="302" r:id="rId33"/>
    <p:sldId id="303" r:id="rId34"/>
    <p:sldId id="304" r:id="rId35"/>
    <p:sldId id="305" r:id="rId36"/>
    <p:sldId id="609" r:id="rId37"/>
    <p:sldId id="273" r:id="rId38"/>
    <p:sldId id="274" r:id="rId39"/>
    <p:sldId id="263" r:id="rId40"/>
    <p:sldId id="264" r:id="rId41"/>
    <p:sldId id="265" r:id="rId42"/>
    <p:sldId id="266" r:id="rId43"/>
    <p:sldId id="612" r:id="rId44"/>
    <p:sldId id="267" r:id="rId45"/>
    <p:sldId id="282" r:id="rId46"/>
    <p:sldId id="283" r:id="rId47"/>
    <p:sldId id="1624" r:id="rId48"/>
    <p:sldId id="1625" r:id="rId49"/>
    <p:sldId id="1627" r:id="rId50"/>
    <p:sldId id="1631" r:id="rId51"/>
    <p:sldId id="1632" r:id="rId52"/>
    <p:sldId id="618" r:id="rId53"/>
    <p:sldId id="628" r:id="rId54"/>
    <p:sldId id="299" r:id="rId55"/>
    <p:sldId id="1634" r:id="rId56"/>
    <p:sldId id="1637" r:id="rId57"/>
    <p:sldId id="629" r:id="rId5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ikka Marttinen" initials="RM" lastIdx="1" clrIdx="0">
    <p:extLst>
      <p:ext uri="{19B8F6BF-5375-455C-9EA6-DF929625EA0E}">
        <p15:presenceInfo xmlns:p15="http://schemas.microsoft.com/office/powerpoint/2012/main" userId="S::riikka.marttinen@eoliitto.fi::af69fb85-ad08-4ee3-bd62-028e74a252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89F11-17ED-7256-A1BC-084DDF415C5E}" v="2" dt="2021-04-14T13:14:12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A7FE5-0D7B-2147-A6C9-A1DD68C1E0E7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DD595-4F2E-5446-B189-29B7673D3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06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70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DD595-4F2E-5446-B189-29B7673D3C99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277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0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95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92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166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535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471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84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19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03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205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EF6F-C0F2-4C93-9B43-983063B72D8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84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Muista näyttää kokousasetukset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63C-B46A-41D3-B7F9-74D3ACD083D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06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Muista näyttää kokousasetukset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63C-B46A-41D3-B7F9-74D3ACD083D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664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Muista näyttää kokousasetukset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63C-B46A-41D3-B7F9-74D3ACD083D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666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Muista näyttää kokousasetukset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63C-B46A-41D3-B7F9-74D3ACD083D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0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Muista näyttää kokousasetukset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63C-B46A-41D3-B7F9-74D3ACD083D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844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e00ebd8bf_0_1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9e00ebd8bf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392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e00ebd8bf_0_1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9e00ebd8b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547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e00ebd8bf_0_1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9e00ebd8b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2114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e00ebd8bf_0_1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9e00ebd8b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56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961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21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90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95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899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633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DD595-4F2E-5446-B189-29B7673D3C9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755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F5BC36-6F02-3A43-AEEC-3F0B9A456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039EBDE-BBB4-E04C-BCBD-DD72C43E6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5291412-4507-FC4A-986C-244AA50F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794A24-9B4F-A64E-BE58-A43DBF84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77D37E-8B78-F545-86E1-26FAAE4D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272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3C8D96-55A1-1343-BF80-8AFCE6B9C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CD205FE-41CE-9642-8DAC-CAB58923C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A18A02-2186-0D4F-8832-141598DE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AC7B0C5-02F0-B648-80E1-853FF296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B6BE63-DE9F-E24C-925F-AE3C70F7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225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9505A50-5D7D-F044-9B5F-3524929BB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62EAA22-59EF-C64C-B0D0-E9AF9E67D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91C9FB-2425-6749-B406-64789A46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3090F4-9ADF-7342-8B51-66784AE6F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A97088A-F850-0349-8D7A-55942C33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97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, merkit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7108031" y="2125266"/>
            <a:ext cx="4048125" cy="40183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035844" y="2125266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969"/>
              </a:spcBef>
              <a:buBlip>
                <a:blip r:embed="rId2"/>
              </a:buBlip>
            </a:lvl1pPr>
            <a:lvl2pPr>
              <a:spcBef>
                <a:spcPts val="1969"/>
              </a:spcBef>
              <a:buBlip>
                <a:blip r:embed="rId2"/>
              </a:buBlip>
            </a:lvl2pPr>
            <a:lvl3pPr>
              <a:spcBef>
                <a:spcPts val="1969"/>
              </a:spcBef>
              <a:buBlip>
                <a:blip r:embed="rId2"/>
              </a:buBlip>
            </a:lvl3pPr>
            <a:lvl4pPr>
              <a:spcBef>
                <a:spcPts val="1969"/>
              </a:spcBef>
              <a:buBlip>
                <a:blip r:embed="rId2"/>
              </a:buBlip>
            </a:lvl4pPr>
            <a:lvl5pPr>
              <a:spcBef>
                <a:spcPts val="1969"/>
              </a:spcBef>
              <a:buBlip>
                <a:blip r:embed="rId2"/>
              </a:buBlip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1932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merkit">
  <p:cSld name="Otsikko ja merki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844" cy="10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19125" y="1419820"/>
            <a:ext cx="10953844" cy="472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321457" lvl="0" indent="-2330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●"/>
              <a:defRPr/>
            </a:lvl1pPr>
            <a:lvl2pPr marL="642915" lvl="1" indent="-2330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○"/>
              <a:defRPr/>
            </a:lvl2pPr>
            <a:lvl3pPr marL="964372" lvl="2" indent="-2330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■"/>
              <a:defRPr/>
            </a:lvl3pPr>
            <a:lvl4pPr marL="1285829" lvl="3" indent="-2330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●"/>
              <a:defRPr/>
            </a:lvl4pPr>
            <a:lvl5pPr marL="1607287" lvl="4" indent="-2330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○"/>
              <a:defRPr/>
            </a:lvl5pPr>
            <a:lvl6pPr marL="1928744" lvl="5" indent="-2330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■"/>
              <a:defRPr/>
            </a:lvl6pPr>
            <a:lvl7pPr marL="2250201" lvl="6" indent="-2330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●"/>
              <a:defRPr/>
            </a:lvl7pPr>
            <a:lvl8pPr marL="2571659" lvl="7" indent="-2330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○"/>
              <a:defRPr/>
            </a:lvl8pPr>
            <a:lvl9pPr marL="2893116" lvl="8" indent="-2330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ts val="162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5917404" y="6509741"/>
            <a:ext cx="329906" cy="29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  <a:defRPr sz="1266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149138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644AD5-DDAA-EA46-A920-2842F8EB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540636-003A-1849-9E82-F208C3914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2C754F-7814-924D-854D-0B2FBBB30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86681E-115C-624C-B421-F70F6E15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66A0DC-DED2-3046-9AE6-DEBA0C509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194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79B16E-90B7-CD49-BD91-E045331A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EEB0189-1AF1-CE48-8775-D16E0B22B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488BEED-3CEB-564B-BB8B-EA750F5E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76EF80-D206-D045-99D6-8E13E6F8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98F4AB-1F90-754F-89A6-D486092C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55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E09DD1-A1D4-7B4D-A5D3-D18AD9F2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78DB6D-BDBB-EA4E-8CCB-B90DD2E7F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39B07AE-9628-5E43-B8B8-F0D59EE69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4DBAE99-64A9-BF4D-95CF-37DD25EB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5A08A2E-87D0-0547-A486-71E0E69D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5B3C1A-4163-A847-9BB5-74C18B0D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3940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F3FBB3-D54A-364A-9F46-98F94680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01085A-71BE-9F47-B62D-E14E22D76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B019C08-8F17-344E-8612-7EE0BED73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1DAD765-F9E4-2447-AEAE-4D26E0E34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A1CFDD7-280E-A741-A9F0-369662907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DC6AFFD-E110-6A4C-99BF-2B336B0D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FE3A781-9E64-744B-B688-19982229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D49E347-3554-5640-BF45-BC358DC0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2282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B6BBB1-E58B-F04B-84F0-5A2F86A1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1C4A23-F74B-B346-B5E0-CEBCCFD30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3A86AA3-97DA-424B-9445-6F363B9E5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0618029-48D8-2A45-BE6E-8116C629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384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1FBBAED-0EB3-ED4A-B70E-47921302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E020CCA-A319-3F41-91EF-E19F9D44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AB792D2-C65E-1841-BE01-45D3D79C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249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826CFC-577B-0047-8D6C-745992A6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2B45CF-26BB-994B-824F-1AD27B526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2333A6E-C1DA-DB43-88BF-1DE1FADDE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345EBA8-A023-FB4B-B1DE-7D2B76E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8E7188C-C576-CB4D-AE81-7FA40C4D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00CD5D3-A507-B649-A005-6DBCF249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336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27B77-B0F5-BF47-AF59-BF36CCD0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315B300-6FAD-A54B-836D-6CDA3359D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B8BA484-4CF2-CA4A-BA33-0B68ECB6E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7D5150F-148E-BA40-82F8-EA0508F5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6CAABD-9CD0-4D40-A600-6C8DA3A4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24120B0-63CB-1044-A6BE-7B5DD7A9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817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688D944-28EF-2D46-80CF-D1BBDF38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B86F4A-FB8A-3743-8ED0-2AAC9F6B0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F93872-0A3F-1940-9AF5-1D97CF905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5E9F-F281-4443-8288-C1B16526B691}" type="datetimeFigureOut">
              <a:rPr lang="fi-FI" smtClean="0"/>
              <a:t>15.4.2021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E1B3D1-5A7A-3D4A-A9BD-84F1263F7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DD7FC1-5DBA-D048-90FC-6337CB335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D5A6A-F5D1-8A48-BA5D-736EAE0A35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471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info@eoliitto.fi" TargetMode="External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kimat.fi/lukeminen/materiaalit/ekapeli/ekapeli-alk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kimat.fi/lukeminen/materiaalit/ekapeli/ekapeli-maahanmuuttaj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ihe/lapset/eskar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tloud.fi/lueluppakorvall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tloud.fi/lueluppakorvall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selkosanat.fi/tavu-sovell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viihdevintiot.com/2016/08/09/oppisiko-pelaamalla-lukemaan-sovelluksia-lasten-luku-ja-kirjoitusharjoitteluu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botic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NOqwxVv5uH4" TargetMode="External"/><Relationship Id="rId4" Type="http://schemas.openxmlformats.org/officeDocument/2006/relationships/hyperlink" Target="https://www.youtube.com/watch?v=HQNXBvv7_B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hyperlink" Target="https://len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upport.microsoft.com/fi-fi/office/microsoft-lens-androidille-ec124207-0049-4201-afaf-b5874a8e6f2b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icedream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3ItXKzdy1e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fi-fi/windows/microsoft-edg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fi-fi/windows/microsoft-edg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note.com/learningtools?omkt=fi-FI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hyperlink" Target="https://chrome.google.com/webstore/search/read%20aaloud?hl=fi&amp;authuser=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sv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hyperlink" Target="https://chrome.google.com/webstore/detail/readwrite-for-google-chro/inoeonmfapjbbkmdafoankkfajkcphg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.svg"/><Relationship Id="rId2" Type="http://schemas.openxmlformats.org/officeDocument/2006/relationships/hyperlink" Target="https://chrome.google.com/webstore/detail/use-immersive-reader-on-w/fmidkjgknpkbmninbmklhcgaalfalbd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ly.fi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hyperlink" Target="https://www.youtube.com/watch?v=Z1syPiEZ5iI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aivoliitto.fi/kielipolku/artikkelit/brice-persons-en-ole-antanut-lukivaikeuksien-lannistaa/?fbclid=IwAR3txJ5i1D3y20clic0RrW1t0_5Da44K7Lecxtb1J4EtkvCxTT7jq1ZNys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liitto.fi/mita-me-teemme/tietoa-neuvontaa-ja-vertaistukea/kamu-kokemusasiantuntijakoulutus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svg"/><Relationship Id="rId3" Type="http://schemas.openxmlformats.org/officeDocument/2006/relationships/image" Target="../media/image75.svg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iikka.marttinen@eoliitto.fi" TargetMode="External"/><Relationship Id="rId11" Type="http://schemas.openxmlformats.org/officeDocument/2006/relationships/image" Target="../media/image4.svg"/><Relationship Id="rId5" Type="http://schemas.openxmlformats.org/officeDocument/2006/relationships/image" Target="../media/image77.svg"/><Relationship Id="rId10" Type="http://schemas.openxmlformats.org/officeDocument/2006/relationships/image" Target="../media/image3.png"/><Relationship Id="rId4" Type="http://schemas.openxmlformats.org/officeDocument/2006/relationships/image" Target="../media/image7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pöytä, sisä, matkapuhelin&#10;&#10;Kuvaus luotu automaattisesti">
            <a:extLst>
              <a:ext uri="{FF2B5EF4-FFF2-40B4-BE49-F238E27FC236}">
                <a16:creationId xmlns:a16="http://schemas.microsoft.com/office/drawing/2014/main" id="{5D3D30B1-BAD3-684C-80E2-20D6F4519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5276"/>
            <a:ext cx="12192000" cy="81368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81867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6C835E1-8956-9B4F-8992-21C0149E7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9220" y="606337"/>
            <a:ext cx="3843391" cy="3196570"/>
          </a:xfrm>
        </p:spPr>
        <p:txBody>
          <a:bodyPr>
            <a:normAutofit/>
          </a:bodyPr>
          <a:lstStyle/>
          <a:p>
            <a:r>
              <a:rPr lang="fi-FI" sz="4000" dirty="0"/>
              <a:t>Lukemisen apuvälineet 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1AD6E6A-24C5-4F47-B2C7-D85BE33E23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9220" y="4323376"/>
            <a:ext cx="3657600" cy="1241432"/>
          </a:xfrm>
        </p:spPr>
        <p:txBody>
          <a:bodyPr>
            <a:no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Riikka Marttinen</a:t>
            </a:r>
          </a:p>
          <a:p>
            <a:r>
              <a:rPr lang="fi-FI" sz="3200" dirty="0">
                <a:solidFill>
                  <a:schemeClr val="tx2"/>
                </a:solidFill>
              </a:rPr>
              <a:t>Erityisasiantuntija </a:t>
            </a:r>
          </a:p>
          <a:p>
            <a:r>
              <a:rPr lang="fi-FI" sz="3200" dirty="0">
                <a:solidFill>
                  <a:schemeClr val="tx2"/>
                </a:solidFill>
              </a:rPr>
              <a:t>Oppimisen apuvälinekeskus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36109" y="4063141"/>
            <a:ext cx="2586790" cy="0"/>
          </a:xfrm>
          <a:prstGeom prst="line">
            <a:avLst/>
          </a:prstGeom>
          <a:ln w="22225">
            <a:solidFill>
              <a:srgbClr val="4D2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Ryhmä 11" descr="Erilaisten oppijoiden liiton logo">
            <a:extLst>
              <a:ext uri="{FF2B5EF4-FFF2-40B4-BE49-F238E27FC236}">
                <a16:creationId xmlns:a16="http://schemas.microsoft.com/office/drawing/2014/main" id="{4706D98F-7AEB-C64F-B977-D97EDAF5DD24}"/>
              </a:ext>
            </a:extLst>
          </p:cNvPr>
          <p:cNvGrpSpPr/>
          <p:nvPr/>
        </p:nvGrpSpPr>
        <p:grpSpPr>
          <a:xfrm>
            <a:off x="8155324" y="624490"/>
            <a:ext cx="3321496" cy="1580132"/>
            <a:chOff x="4165206" y="2924464"/>
            <a:chExt cx="3960275" cy="1415098"/>
          </a:xfrm>
        </p:grpSpPr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16418802-8B28-604F-87E9-735648201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D5E25684-800A-F048-8145-1A751B1A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1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DFB507-A35C-45A4-A4B1-88B692EB6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1407B0-5659-48D2-B8DE-DF83D5749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D22E60-9194-4252-8812-A1355DB6E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4065" y="2720883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 descr="Kuva, joka sisältää oppimisen apuvälineitä: yliviivaustusseja, kyniä ja kynätukia, Timertimer kello, vastamelukuulokkeet, lukiviivaimia ja -kalvoja, vastamelukuulokkeet ja hypistttelyesineitä.&#10;&#10;Kuvaus luotu automaattisesti">
            <a:extLst>
              <a:ext uri="{FF2B5EF4-FFF2-40B4-BE49-F238E27FC236}">
                <a16:creationId xmlns:a16="http://schemas.microsoft.com/office/drawing/2014/main" id="{9E8FA3D3-B0B5-9A42-8481-44E4380A2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49"/>
          <a:stretch/>
        </p:blipFill>
        <p:spPr>
          <a:xfrm>
            <a:off x="1108043" y="666371"/>
            <a:ext cx="9975914" cy="523464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CD8E28A9-F6B6-044D-852F-AA8A8141F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5997901F-EC3B-CB42-A20C-214E0F73F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82B4A1EA-CEC7-0D43-88DE-B501C78A3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86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D64EFCC-ED89-4E0E-A0DE-CB3E50CF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5466"/>
            <a:ext cx="3611880" cy="1536192"/>
          </a:xfrm>
        </p:spPr>
        <p:txBody>
          <a:bodyPr>
            <a:normAutofit/>
          </a:bodyPr>
          <a:lstStyle/>
          <a:p>
            <a:r>
              <a:rPr lang="fi-FI" sz="4000"/>
              <a:t>Lukemisen apuvälineet</a:t>
            </a:r>
          </a:p>
        </p:txBody>
      </p:sp>
      <p:pic>
        <p:nvPicPr>
          <p:cNvPr id="4" name="Kuva 4" descr="Kuva, jossa lukukalvo tekstin päällä jakaksi lukiviivainta">
            <a:extLst>
              <a:ext uri="{FF2B5EF4-FFF2-40B4-BE49-F238E27FC236}">
                <a16:creationId xmlns:a16="http://schemas.microsoft.com/office/drawing/2014/main" id="{E8FF25AE-3038-45FF-B8AE-F3EAFAA0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9" b="1"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 descr="Linkki Erilaisten oppijoiden liiton Info sähköpostiin">
            <a:extLst>
              <a:ext uri="{FF2B5EF4-FFF2-40B4-BE49-F238E27FC236}">
                <a16:creationId xmlns:a16="http://schemas.microsoft.com/office/drawing/2014/main" id="{77E03D74-8932-43E2-B28A-63AF0559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070" y="4495466"/>
            <a:ext cx="6728514" cy="1536192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fi-FI" sz="2400"/>
          </a:p>
          <a:p>
            <a:endParaRPr lang="fi-FI" sz="2400"/>
          </a:p>
          <a:p>
            <a:endParaRPr lang="fi-FI" sz="2400"/>
          </a:p>
          <a:p>
            <a:endParaRPr lang="fi-FI" sz="2400"/>
          </a:p>
          <a:p>
            <a:endParaRPr lang="fi-FI" sz="2400"/>
          </a:p>
          <a:p>
            <a:r>
              <a:rPr lang="fi-FI" sz="2400" err="1"/>
              <a:t>Lukiviivaimia</a:t>
            </a:r>
            <a:r>
              <a:rPr lang="fi-FI" sz="2400"/>
              <a:t> 2€/kpl</a:t>
            </a:r>
          </a:p>
          <a:p>
            <a:r>
              <a:rPr lang="fi-FI" sz="2400" err="1"/>
              <a:t>Lukikalvoja</a:t>
            </a:r>
            <a:r>
              <a:rPr lang="fi-FI" sz="2400"/>
              <a:t> 4€/kpl</a:t>
            </a:r>
          </a:p>
          <a:p>
            <a:r>
              <a:rPr lang="fi-FI" sz="2400"/>
              <a:t>Tilaukset </a:t>
            </a:r>
            <a:r>
              <a:rPr lang="fi-FI" sz="2400">
                <a:hlinkClick r:id="rId3"/>
              </a:rPr>
              <a:t>info@eoliitto.fi </a:t>
            </a:r>
            <a:endParaRPr lang="fi-FI" sz="2400"/>
          </a:p>
          <a:p>
            <a:pPr marL="0" indent="0">
              <a:buNone/>
            </a:pPr>
            <a:endParaRPr lang="fi-FI" sz="2400"/>
          </a:p>
          <a:p>
            <a:endParaRPr lang="fi-FI" sz="2400"/>
          </a:p>
          <a:p>
            <a:endParaRPr lang="fi-FI" sz="2400"/>
          </a:p>
          <a:p>
            <a:pPr marL="0" indent="0">
              <a:buNone/>
            </a:pPr>
            <a:endParaRPr lang="fi-FI" sz="2400"/>
          </a:p>
          <a:p>
            <a:pPr marL="0" indent="0">
              <a:buNone/>
            </a:pPr>
            <a:endParaRPr lang="fi-FI" sz="240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7377F5F4-CD18-9942-9A02-600E1E5C0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3331" y="6308222"/>
            <a:ext cx="1309310" cy="549669"/>
            <a:chOff x="4165206" y="2924464"/>
            <a:chExt cx="3960275" cy="1415098"/>
          </a:xfrm>
        </p:grpSpPr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BFC82B88-42F7-2A4A-8079-4508E3034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5096D9FA-EADF-ED40-9A67-7F6A72AB3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138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Kuva 32" descr="Nuori nainen lukemassa asiakirjoja">
            <a:extLst>
              <a:ext uri="{FF2B5EF4-FFF2-40B4-BE49-F238E27FC236}">
                <a16:creationId xmlns:a16="http://schemas.microsoft.com/office/drawing/2014/main" id="{B91069EA-C5E5-6543-88FA-E481535D9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98" b="9091"/>
          <a:stretch/>
        </p:blipFill>
        <p:spPr>
          <a:xfrm>
            <a:off x="5558616" y="10"/>
            <a:ext cx="8668512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D64EFCC-ED89-4E0E-A0DE-CB3E50CF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Mobiilisovellukset</a:t>
            </a:r>
            <a:br>
              <a:rPr lang="en-US" sz="4100"/>
            </a:br>
            <a:r>
              <a:rPr lang="en-US" sz="4100"/>
              <a:t>lukemisen tukena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E90C064A-A1BD-5E43-864F-91F9712F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3331" y="6308222"/>
            <a:ext cx="1309310" cy="549669"/>
            <a:chOff x="4165206" y="2924464"/>
            <a:chExt cx="3960275" cy="1415098"/>
          </a:xfrm>
        </p:grpSpPr>
        <p:pic>
          <p:nvPicPr>
            <p:cNvPr id="43" name="Kuva 42">
              <a:extLst>
                <a:ext uri="{FF2B5EF4-FFF2-40B4-BE49-F238E27FC236}">
                  <a16:creationId xmlns:a16="http://schemas.microsoft.com/office/drawing/2014/main" id="{ACDA385B-F18D-3546-90CE-6962660AC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44" name="Kuva 43">
              <a:extLst>
                <a:ext uri="{FF2B5EF4-FFF2-40B4-BE49-F238E27FC236}">
                  <a16:creationId xmlns:a16="http://schemas.microsoft.com/office/drawing/2014/main" id="{54DF113C-BDAB-DF4A-AD65-60800B463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5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 err="1"/>
              <a:t>Niilo</a:t>
            </a:r>
            <a:r>
              <a:rPr lang="en-US" sz="3300" dirty="0"/>
              <a:t> </a:t>
            </a:r>
            <a:r>
              <a:rPr lang="en-US" sz="3300" dirty="0" err="1"/>
              <a:t>Mäki</a:t>
            </a:r>
            <a:r>
              <a:rPr lang="en-US" sz="3300" dirty="0"/>
              <a:t> </a:t>
            </a:r>
            <a:r>
              <a:rPr lang="en-US" sz="3300" dirty="0" err="1"/>
              <a:t>Instituutti</a:t>
            </a:r>
            <a:r>
              <a:rPr lang="en-US" sz="3300" dirty="0"/>
              <a:t>: </a:t>
            </a:r>
            <a:br>
              <a:rPr lang="en-US" sz="3300" dirty="0"/>
            </a:br>
            <a:r>
              <a:rPr lang="en-US" sz="3300" dirty="0" err="1"/>
              <a:t>Ekapeli</a:t>
            </a:r>
            <a:r>
              <a:rPr lang="en-US" sz="3300" dirty="0"/>
              <a:t> </a:t>
            </a:r>
            <a:r>
              <a:rPr lang="en-US" sz="3300" dirty="0" err="1"/>
              <a:t>Alku</a:t>
            </a:r>
            <a:r>
              <a:rPr lang="en-US" sz="3300" dirty="0"/>
              <a:t> 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612648" y="3019365"/>
            <a:ext cx="7167773" cy="3702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Esikouluikäisille</a:t>
            </a:r>
            <a:r>
              <a:rPr lang="en-US" sz="2200" dirty="0"/>
              <a:t>, </a:t>
            </a:r>
            <a:r>
              <a:rPr lang="en-US" sz="2200" dirty="0" err="1"/>
              <a:t>ykkösluokkalaisille</a:t>
            </a:r>
            <a:r>
              <a:rPr lang="en-US" sz="2200" dirty="0"/>
              <a:t>, ja </a:t>
            </a:r>
            <a:r>
              <a:rPr lang="en-US" sz="2200" dirty="0" err="1"/>
              <a:t>muille</a:t>
            </a:r>
            <a:r>
              <a:rPr lang="en-US" sz="2200" dirty="0"/>
              <a:t> </a:t>
            </a:r>
            <a:r>
              <a:rPr lang="en-US" sz="2200" dirty="0" err="1"/>
              <a:t>lukemisen</a:t>
            </a:r>
            <a:r>
              <a:rPr lang="en-US" sz="2200" dirty="0"/>
              <a:t> </a:t>
            </a:r>
            <a:r>
              <a:rPr lang="en-US" sz="2200" dirty="0" err="1"/>
              <a:t>harjoitusta</a:t>
            </a:r>
            <a:r>
              <a:rPr lang="en-US" sz="2200" dirty="0"/>
              <a:t> </a:t>
            </a:r>
            <a:r>
              <a:rPr lang="en-US" sz="2200" dirty="0" err="1"/>
              <a:t>kaipaaville</a:t>
            </a:r>
            <a:r>
              <a:rPr lang="en-US" sz="22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Pelissä</a:t>
            </a:r>
            <a:r>
              <a:rPr lang="en-US" sz="2200" dirty="0"/>
              <a:t> </a:t>
            </a:r>
            <a:r>
              <a:rPr lang="en-US" sz="2200" dirty="0" err="1"/>
              <a:t>harjoitellaan</a:t>
            </a:r>
            <a:r>
              <a:rPr lang="en-US" sz="2200" dirty="0"/>
              <a:t> </a:t>
            </a:r>
            <a:r>
              <a:rPr lang="en-US" sz="2200" dirty="0" err="1"/>
              <a:t>kirjainten</a:t>
            </a:r>
            <a:r>
              <a:rPr lang="en-US" sz="2200" dirty="0"/>
              <a:t>, </a:t>
            </a:r>
            <a:r>
              <a:rPr lang="en-US" sz="2200" dirty="0" err="1"/>
              <a:t>tavujen</a:t>
            </a:r>
            <a:r>
              <a:rPr lang="en-US" sz="2200" dirty="0"/>
              <a:t> ja </a:t>
            </a:r>
            <a:r>
              <a:rPr lang="en-US" sz="2200" dirty="0" err="1"/>
              <a:t>sanojen</a:t>
            </a:r>
            <a:r>
              <a:rPr lang="en-US" sz="2200" dirty="0"/>
              <a:t> </a:t>
            </a:r>
            <a:r>
              <a:rPr lang="en-US" sz="2200" dirty="0" err="1"/>
              <a:t>lukemista</a:t>
            </a:r>
            <a:r>
              <a:rPr lang="en-US" sz="22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Pelikentistä</a:t>
            </a:r>
            <a:r>
              <a:rPr lang="en-US" sz="2200" dirty="0"/>
              <a:t> </a:t>
            </a:r>
            <a:r>
              <a:rPr lang="en-US" sz="2200" dirty="0" err="1"/>
              <a:t>saa</a:t>
            </a:r>
            <a:r>
              <a:rPr lang="en-US" sz="2200" dirty="0"/>
              <a:t> </a:t>
            </a:r>
            <a:r>
              <a:rPr lang="en-US" sz="2200" dirty="0" err="1"/>
              <a:t>palkinnoksi</a:t>
            </a:r>
            <a:r>
              <a:rPr lang="en-US" sz="2200" dirty="0"/>
              <a:t> </a:t>
            </a:r>
            <a:r>
              <a:rPr lang="en-US" sz="2200" dirty="0" err="1"/>
              <a:t>kolikoita</a:t>
            </a:r>
            <a:r>
              <a:rPr lang="en-US" sz="2200" dirty="0"/>
              <a:t>, </a:t>
            </a:r>
            <a:r>
              <a:rPr lang="en-US" sz="2200" dirty="0" err="1"/>
              <a:t>joilla</a:t>
            </a:r>
            <a:r>
              <a:rPr lang="en-US" sz="2200" dirty="0"/>
              <a:t> </a:t>
            </a:r>
            <a:r>
              <a:rPr lang="en-US" sz="2200" dirty="0" err="1"/>
              <a:t>voi</a:t>
            </a:r>
            <a:r>
              <a:rPr lang="en-US" sz="2200" dirty="0"/>
              <a:t> </a:t>
            </a:r>
            <a:r>
              <a:rPr lang="en-US" sz="2200" dirty="0" err="1"/>
              <a:t>ostaa</a:t>
            </a:r>
            <a:r>
              <a:rPr lang="en-US" sz="2200" dirty="0"/>
              <a:t> </a:t>
            </a:r>
            <a:r>
              <a:rPr lang="en-US" sz="2200" dirty="0" err="1"/>
              <a:t>pelihahmolleen</a:t>
            </a:r>
            <a:r>
              <a:rPr lang="en-US" sz="2200" dirty="0"/>
              <a:t> </a:t>
            </a:r>
            <a:r>
              <a:rPr lang="en-US" sz="2200" dirty="0" err="1"/>
              <a:t>tavaroita</a:t>
            </a:r>
            <a:r>
              <a:rPr lang="en-US" sz="2200" dirty="0"/>
              <a:t> tai </a:t>
            </a:r>
            <a:r>
              <a:rPr lang="en-US" sz="2200" dirty="0" err="1"/>
              <a:t>peliä</a:t>
            </a:r>
            <a:r>
              <a:rPr lang="en-US" sz="2200" dirty="0"/>
              <a:t> </a:t>
            </a:r>
            <a:r>
              <a:rPr lang="en-US" sz="2200" dirty="0" err="1"/>
              <a:t>helpottavia</a:t>
            </a:r>
            <a:r>
              <a:rPr lang="en-US" sz="2200" dirty="0"/>
              <a:t> </a:t>
            </a:r>
            <a:r>
              <a:rPr lang="en-US" sz="2200" dirty="0" err="1"/>
              <a:t>kortteja</a:t>
            </a:r>
            <a:r>
              <a:rPr lang="en-US" sz="22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Maksuton</a:t>
            </a:r>
            <a:endParaRPr lang="en-US" sz="2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iOS, Android, Win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Lisätietoja</a:t>
            </a:r>
            <a:r>
              <a:rPr lang="en-US" sz="2200" dirty="0">
                <a:hlinkClick r:id="rId3"/>
              </a:rPr>
              <a:t>: Lukimat</a:t>
            </a:r>
            <a:endParaRPr lang="en-US" sz="2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B17C73A2-6700-ED47-AABA-3F5E6FDE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83"/>
          <a:stretch/>
        </p:blipFill>
        <p:spPr>
          <a:xfrm>
            <a:off x="7913645" y="1986012"/>
            <a:ext cx="3773992" cy="37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>
                <a:latin typeface="+mn-lt"/>
              </a:rPr>
              <a:t>Niilo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Mäki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Instituutti</a:t>
            </a:r>
            <a:r>
              <a:rPr lang="en-US" sz="2800" dirty="0">
                <a:latin typeface="+mn-lt"/>
              </a:rPr>
              <a:t>: </a:t>
            </a:r>
            <a:br>
              <a:rPr lang="en-US" sz="2800" dirty="0">
                <a:latin typeface="+mn-lt"/>
              </a:rPr>
            </a:br>
            <a:r>
              <a:rPr lang="en-US" sz="2800" dirty="0" err="1">
                <a:latin typeface="+mn-lt"/>
              </a:rPr>
              <a:t>Ekapeli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maahanmuuttaja</a:t>
            </a:r>
            <a:endParaRPr lang="en-US" sz="2800" dirty="0">
              <a:latin typeface="+mn-lt"/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838195" y="2162048"/>
            <a:ext cx="6423841" cy="4427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600" dirty="0"/>
              <a:t>Erityisesti maahanmuuttajalasten suomen kielen perustaitojen harjoitteluun.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600" dirty="0"/>
              <a:t>Sisällöt mukautetaan pelaajakohtaisesti kielen mukaan ja niissä korostuvat sen kielisille lapsille suomen kielessä tyypillisesti vaikeat äänteet, äänteiden kestoerot ja sanojen lukemisen vaiheessa myös vokaaliyhdistelmät.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600" dirty="0"/>
              <a:t>Pelin mukana on sisällöt seuraaville kielille: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venäjä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englanti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arabia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kurdi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kiina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somali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3600" dirty="0"/>
              <a:t>viro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36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Lisätietoja</a:t>
            </a:r>
            <a:r>
              <a:rPr lang="en-US" sz="3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600" dirty="0">
                <a:hlinkClick r:id="rId3"/>
              </a:rPr>
              <a:t>Lukimat</a:t>
            </a:r>
            <a:endParaRPr lang="en-US" sz="3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803BC21-1403-3241-9AC3-EE519E8EA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760"/>
          <a:stretch/>
        </p:blipFill>
        <p:spPr>
          <a:xfrm>
            <a:off x="7540623" y="1473200"/>
            <a:ext cx="3909203" cy="3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87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Yle.fi:</a:t>
            </a:r>
            <a:br>
              <a:rPr lang="en-US" sz="2800"/>
            </a:br>
            <a:r>
              <a:rPr lang="en-US" sz="2800"/>
              <a:t>Pikku Kakkosen Eskari</a:t>
            </a:r>
          </a:p>
        </p:txBody>
      </p:sp>
      <p:sp>
        <p:nvSpPr>
          <p:cNvPr id="39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345568" y="2203494"/>
            <a:ext cx="5734710" cy="450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 err="1"/>
              <a:t>Lukivalmiuksiin</a:t>
            </a:r>
            <a:r>
              <a:rPr lang="fi-FI" sz="2200" dirty="0"/>
              <a:t> liittyvässä kokonaisuudessa leikitään kirjaimilla, tavuilla ja sanoilla.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/>
              <a:t>Harjoitellaan kirjaintuntemusta, sanojen alkuäänteiden ja -tavujen tunnistamista sekä kootaan kirjaimista ja tavuista merkityksellisiä sanoja</a:t>
            </a:r>
            <a:r>
              <a:rPr lang="fi-FI" sz="2200" b="1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/>
              <a:t>Tehty yhteistyössä Niilo Mäki Instituutin kanssa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/>
              <a:t>Maksuton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/>
              <a:t>iOS ja Android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Lisätietoja</a:t>
            </a:r>
            <a:r>
              <a:rPr lang="en-US" sz="2200" dirty="0"/>
              <a:t>: </a:t>
            </a:r>
            <a:r>
              <a:rPr lang="en-US" sz="2200" dirty="0">
                <a:hlinkClick r:id="rId3"/>
              </a:rPr>
              <a:t>Yle.fi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3C5A9C1-4C18-B549-8965-717C51B9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237" y="1660207"/>
            <a:ext cx="4006850" cy="39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3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Outloud: Luppakorva</a:t>
            </a:r>
          </a:p>
        </p:txBody>
      </p:sp>
      <p:sp>
        <p:nvSpPr>
          <p:cNvPr id="20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434392" y="2359152"/>
            <a:ext cx="4279383" cy="41153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Joskus</a:t>
            </a:r>
            <a:r>
              <a:rPr lang="en-US" sz="2400" dirty="0"/>
              <a:t> on </a:t>
            </a:r>
            <a:r>
              <a:rPr lang="en-US" sz="2400" dirty="0" err="1"/>
              <a:t>helpompaa</a:t>
            </a:r>
            <a:r>
              <a:rPr lang="en-US" sz="2400" dirty="0"/>
              <a:t> </a:t>
            </a:r>
            <a:r>
              <a:rPr lang="en-US" sz="2400" dirty="0" err="1"/>
              <a:t>lukea</a:t>
            </a:r>
            <a:r>
              <a:rPr lang="en-US" sz="2400" dirty="0"/>
              <a:t>  </a:t>
            </a:r>
            <a:r>
              <a:rPr lang="en-US" sz="2400" dirty="0" err="1"/>
              <a:t>koiralle</a:t>
            </a:r>
            <a:r>
              <a:rPr lang="en-US" sz="2400" dirty="0"/>
              <a:t>. 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Digitaalinen</a:t>
            </a:r>
            <a:r>
              <a:rPr lang="en-US" sz="2400" dirty="0"/>
              <a:t> </a:t>
            </a:r>
            <a:r>
              <a:rPr lang="en-US" sz="2400" dirty="0" err="1"/>
              <a:t>lukukoira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arvostele</a:t>
            </a:r>
            <a:r>
              <a:rPr lang="en-US" sz="2400" dirty="0"/>
              <a:t>, </a:t>
            </a:r>
            <a:r>
              <a:rPr lang="en-US" sz="2400" dirty="0" err="1"/>
              <a:t>korjaa</a:t>
            </a:r>
            <a:r>
              <a:rPr lang="en-US" sz="2400" dirty="0"/>
              <a:t> tai </a:t>
            </a:r>
            <a:r>
              <a:rPr lang="en-US" sz="2400" dirty="0" err="1"/>
              <a:t>naura</a:t>
            </a:r>
            <a:r>
              <a:rPr lang="en-US" sz="2400" dirty="0"/>
              <a:t> </a:t>
            </a:r>
            <a:r>
              <a:rPr lang="en-US" sz="2400" dirty="0" err="1"/>
              <a:t>virheille</a:t>
            </a:r>
            <a:r>
              <a:rPr lang="en-US" sz="24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Maksuton</a:t>
            </a:r>
            <a:r>
              <a:rPr lang="en-US" sz="2400" dirty="0"/>
              <a:t> iOS/Android </a:t>
            </a:r>
            <a:r>
              <a:rPr lang="en-US" sz="2400" dirty="0" err="1"/>
              <a:t>sovellus</a:t>
            </a: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Suomaisen</a:t>
            </a:r>
            <a:r>
              <a:rPr lang="en-US" sz="2400" dirty="0"/>
              <a:t> </a:t>
            </a:r>
            <a:r>
              <a:rPr lang="en-US" sz="2400" dirty="0" err="1"/>
              <a:t>Outloud-yrityksen</a:t>
            </a:r>
            <a:r>
              <a:rPr lang="en-US" sz="2400" dirty="0"/>
              <a:t> </a:t>
            </a:r>
            <a:r>
              <a:rPr lang="en-US" sz="2400" dirty="0" err="1"/>
              <a:t>kehittämä</a:t>
            </a:r>
            <a:r>
              <a:rPr lang="en-US" sz="2400" dirty="0"/>
              <a:t>. </a:t>
            </a:r>
            <a:endParaRPr lang="en-US" sz="2400" dirty="0">
              <a:sym typeface="Arial"/>
            </a:endParaRP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Lisätietoja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Outloud 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E4FC984-4C98-4940-8B7D-EC43C4132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82" y="879816"/>
            <a:ext cx="5311248" cy="52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00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Outloud: Minimiparit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649224" y="2113027"/>
            <a:ext cx="3429000" cy="4111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Sanapareja</a:t>
            </a:r>
            <a:r>
              <a:rPr lang="en-US" sz="1600" dirty="0"/>
              <a:t>, </a:t>
            </a:r>
            <a:r>
              <a:rPr lang="en-US" sz="1600" dirty="0" err="1"/>
              <a:t>jotka</a:t>
            </a:r>
            <a:r>
              <a:rPr lang="en-US" sz="1600" dirty="0"/>
              <a:t> </a:t>
            </a:r>
            <a:r>
              <a:rPr lang="en-US" sz="1600" dirty="0" err="1"/>
              <a:t>eroavat</a:t>
            </a:r>
            <a:r>
              <a:rPr lang="en-US" sz="1600" dirty="0"/>
              <a:t> </a:t>
            </a:r>
            <a:r>
              <a:rPr lang="en-US" sz="1600" dirty="0" err="1"/>
              <a:t>toisistaan</a:t>
            </a:r>
            <a:r>
              <a:rPr lang="en-US" sz="1600" dirty="0"/>
              <a:t> vain </a:t>
            </a:r>
            <a:r>
              <a:rPr lang="en-US" sz="1600" dirty="0" err="1"/>
              <a:t>yhden</a:t>
            </a:r>
            <a:r>
              <a:rPr lang="en-US" sz="1600" dirty="0"/>
              <a:t> </a:t>
            </a:r>
            <a:r>
              <a:rPr lang="en-US" sz="1600" dirty="0" err="1"/>
              <a:t>äänteen</a:t>
            </a:r>
            <a:r>
              <a:rPr lang="en-US" sz="1600" dirty="0"/>
              <a:t> </a:t>
            </a:r>
            <a:r>
              <a:rPr lang="en-US" sz="1600" dirty="0" err="1"/>
              <a:t>kohdalla</a:t>
            </a:r>
            <a:r>
              <a:rPr lang="en-US" sz="16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Tukee</a:t>
            </a:r>
            <a:r>
              <a:rPr lang="en-US" sz="1600" dirty="0"/>
              <a:t> </a:t>
            </a:r>
            <a:r>
              <a:rPr lang="en-US" sz="1600" dirty="0" err="1"/>
              <a:t>lapsen</a:t>
            </a:r>
            <a:r>
              <a:rPr lang="en-US" sz="1600" dirty="0"/>
              <a:t> </a:t>
            </a:r>
            <a:r>
              <a:rPr lang="en-US" sz="1600" dirty="0" err="1"/>
              <a:t>fonologisen</a:t>
            </a:r>
            <a:r>
              <a:rPr lang="en-US" sz="1600" dirty="0"/>
              <a:t> </a:t>
            </a:r>
            <a:r>
              <a:rPr lang="en-US" sz="1600" dirty="0" err="1"/>
              <a:t>tietoisuuden</a:t>
            </a:r>
            <a:r>
              <a:rPr lang="en-US" sz="1600" dirty="0"/>
              <a:t> </a:t>
            </a:r>
            <a:r>
              <a:rPr lang="en-US" sz="1600" dirty="0" err="1"/>
              <a:t>kehittymistä</a:t>
            </a:r>
            <a:r>
              <a:rPr lang="en-US" sz="16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Sovelluksessa</a:t>
            </a:r>
            <a:r>
              <a:rPr lang="en-US" sz="1600" dirty="0"/>
              <a:t> </a:t>
            </a:r>
            <a:r>
              <a:rPr lang="en-US" sz="1600" dirty="0" err="1"/>
              <a:t>harjoittellaan</a:t>
            </a:r>
            <a:r>
              <a:rPr lang="en-US" sz="1600" dirty="0"/>
              <a:t> </a:t>
            </a:r>
            <a:r>
              <a:rPr lang="en-US" sz="1600" dirty="0" err="1"/>
              <a:t>tarkkaa</a:t>
            </a:r>
            <a:r>
              <a:rPr lang="en-US" sz="1600" dirty="0"/>
              <a:t> </a:t>
            </a:r>
            <a:r>
              <a:rPr lang="en-US" sz="1600" dirty="0" err="1"/>
              <a:t>kuuntelemista</a:t>
            </a:r>
            <a:r>
              <a:rPr lang="en-US" sz="1600" dirty="0"/>
              <a:t> </a:t>
            </a:r>
            <a:r>
              <a:rPr lang="en-US" sz="1600" dirty="0" err="1"/>
              <a:t>leikin</a:t>
            </a:r>
            <a:r>
              <a:rPr lang="en-US" sz="1600" dirty="0"/>
              <a:t> </a:t>
            </a:r>
            <a:r>
              <a:rPr lang="en-US" sz="1600" dirty="0" err="1"/>
              <a:t>muodossa</a:t>
            </a:r>
            <a:r>
              <a:rPr lang="en-US" sz="1600" dirty="0"/>
              <a:t> </a:t>
            </a:r>
            <a:r>
              <a:rPr lang="en-US" sz="1600" dirty="0" err="1"/>
              <a:t>keräämällä</a:t>
            </a:r>
            <a:r>
              <a:rPr lang="en-US" sz="1600" dirty="0"/>
              <a:t> </a:t>
            </a:r>
            <a:r>
              <a:rPr lang="en-US" sz="1600" dirty="0" err="1"/>
              <a:t>krokotiilille</a:t>
            </a:r>
            <a:r>
              <a:rPr lang="en-US" sz="1600" dirty="0"/>
              <a:t> </a:t>
            </a:r>
            <a:r>
              <a:rPr lang="en-US" sz="1600" dirty="0" err="1"/>
              <a:t>kolikoita</a:t>
            </a:r>
            <a:r>
              <a:rPr lang="en-US" sz="1600" dirty="0"/>
              <a:t>, </a:t>
            </a:r>
            <a:r>
              <a:rPr lang="en-US" sz="1600" dirty="0" err="1"/>
              <a:t>joilla</a:t>
            </a:r>
            <a:r>
              <a:rPr lang="en-US" sz="1600" dirty="0"/>
              <a:t> </a:t>
            </a:r>
            <a:r>
              <a:rPr lang="en-US" sz="1600" dirty="0" err="1"/>
              <a:t>krokotiili</a:t>
            </a:r>
            <a:r>
              <a:rPr lang="en-US" sz="1600" dirty="0"/>
              <a:t> </a:t>
            </a:r>
            <a:r>
              <a:rPr lang="en-US" sz="1600" dirty="0" err="1"/>
              <a:t>saa</a:t>
            </a:r>
            <a:r>
              <a:rPr lang="en-US" sz="1600" dirty="0"/>
              <a:t> </a:t>
            </a:r>
            <a:r>
              <a:rPr lang="en-US" sz="1600" dirty="0" err="1"/>
              <a:t>kaupasta</a:t>
            </a:r>
            <a:r>
              <a:rPr lang="en-US" sz="1600" dirty="0"/>
              <a:t> </a:t>
            </a:r>
            <a:r>
              <a:rPr lang="en-US" sz="1600" dirty="0" err="1"/>
              <a:t>uusia</a:t>
            </a:r>
            <a:r>
              <a:rPr lang="en-US" sz="1600" dirty="0"/>
              <a:t> </a:t>
            </a:r>
            <a:r>
              <a:rPr lang="en-US" sz="1600" dirty="0" err="1"/>
              <a:t>vaatteita</a:t>
            </a:r>
            <a:r>
              <a:rPr lang="en-US" sz="16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Kaupasta</a:t>
            </a:r>
            <a:r>
              <a:rPr lang="en-US" sz="1600" dirty="0"/>
              <a:t> </a:t>
            </a:r>
            <a:r>
              <a:rPr lang="en-US" sz="1600" dirty="0" err="1"/>
              <a:t>voit</a:t>
            </a:r>
            <a:r>
              <a:rPr lang="en-US" sz="1600" dirty="0"/>
              <a:t> </a:t>
            </a:r>
            <a:r>
              <a:rPr lang="en-US" sz="1600" dirty="0" err="1"/>
              <a:t>ostaa</a:t>
            </a:r>
            <a:r>
              <a:rPr lang="en-US" sz="1600" dirty="0"/>
              <a:t> </a:t>
            </a:r>
            <a:r>
              <a:rPr lang="en-US" sz="1600" dirty="0" err="1"/>
              <a:t>lisää</a:t>
            </a:r>
            <a:r>
              <a:rPr lang="en-US" sz="1600" dirty="0"/>
              <a:t> </a:t>
            </a:r>
            <a:r>
              <a:rPr lang="en-US" sz="1600" dirty="0" err="1"/>
              <a:t>harjoituksia</a:t>
            </a:r>
            <a:r>
              <a:rPr lang="en-US" sz="1600" dirty="0"/>
              <a:t> ja </a:t>
            </a:r>
            <a:r>
              <a:rPr lang="en-US" sz="1600" dirty="0" err="1"/>
              <a:t>minimipareja</a:t>
            </a:r>
            <a:r>
              <a:rPr lang="en-US" sz="16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Maksullinen</a:t>
            </a:r>
            <a:r>
              <a:rPr lang="en-US" sz="1600" dirty="0"/>
              <a:t> iOS-</a:t>
            </a:r>
            <a:r>
              <a:rPr lang="en-US" sz="1600" dirty="0" err="1"/>
              <a:t>sovellus</a:t>
            </a:r>
            <a:r>
              <a:rPr lang="en-US" sz="1600" dirty="0"/>
              <a:t> (2,29€, </a:t>
            </a:r>
            <a:r>
              <a:rPr lang="en-US" sz="1600" dirty="0" err="1"/>
              <a:t>tarjoaa</a:t>
            </a:r>
            <a:r>
              <a:rPr lang="en-US" sz="1600" dirty="0"/>
              <a:t> </a:t>
            </a:r>
            <a:r>
              <a:rPr lang="en-US" sz="1600" dirty="0" err="1"/>
              <a:t>lisäostoja</a:t>
            </a:r>
            <a:r>
              <a:rPr lang="en-US" sz="1600" dirty="0"/>
              <a:t>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Lisätietoja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Outloud </a:t>
            </a:r>
            <a:endParaRPr lang="en-US" sz="16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C3C8C2C-7F00-6F42-AA3A-FA9651ABE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93" b="-1140"/>
          <a:stretch/>
        </p:blipFill>
        <p:spPr>
          <a:xfrm>
            <a:off x="5666156" y="630936"/>
            <a:ext cx="5565800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65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Selkosanat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Tavu</a:t>
            </a:r>
            <a:r>
              <a:rPr lang="en-US" sz="2800" dirty="0" err="1"/>
              <a:t>-sovellus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841248" y="2252870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Kehitetty auttamaan niitä lapsia, joille tavutasoisen lukemisen </a:t>
            </a:r>
            <a:r>
              <a:rPr lang="fi-FI" dirty="0" err="1"/>
              <a:t>automaatistuminen</a:t>
            </a:r>
            <a:r>
              <a:rPr lang="fi-FI" dirty="0"/>
              <a:t> tuottaa pulmia.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Sovelluksesta hyötyvät kaikki alkavat lukijat, sillä se nopeuttaa ja varmentaa tavutasoista koodausta.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Tekijänä suomalainen puheterapeutti ja erityisopettaja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Maksullinen iOS-sovellus 4,49€ iOS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Lisätietoja</a:t>
            </a:r>
            <a:r>
              <a:rPr lang="en-US" dirty="0"/>
              <a:t>: </a:t>
            </a:r>
            <a:r>
              <a:rPr lang="en-US" dirty="0" err="1">
                <a:hlinkClick r:id="rId3"/>
              </a:rPr>
              <a:t>Selkosanat</a:t>
            </a:r>
            <a:endParaRPr lang="en-US" sz="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5258A8D-7A0D-3949-9587-029E87C16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218"/>
          <a:stretch/>
        </p:blipFill>
        <p:spPr>
          <a:xfrm>
            <a:off x="5736204" y="630936"/>
            <a:ext cx="5425703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8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Muita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sovelluksia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841248" y="2252870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Gro Play: </a:t>
            </a:r>
            <a:r>
              <a:rPr lang="en-US" sz="2400" dirty="0" err="1"/>
              <a:t>Leiki</a:t>
            </a:r>
            <a:r>
              <a:rPr lang="en-US" sz="2400" dirty="0"/>
              <a:t> </a:t>
            </a:r>
            <a:r>
              <a:rPr lang="en-US" sz="2400" dirty="0" err="1"/>
              <a:t>sanoilla</a:t>
            </a:r>
            <a:r>
              <a:rPr lang="en-US" sz="2400" dirty="0"/>
              <a:t> </a:t>
            </a:r>
            <a:r>
              <a:rPr lang="en-US" sz="2400" dirty="0" err="1"/>
              <a:t>Mikko</a:t>
            </a:r>
            <a:r>
              <a:rPr lang="en-US" sz="2400" dirty="0"/>
              <a:t> </a:t>
            </a:r>
            <a:r>
              <a:rPr lang="en-US" sz="2400" dirty="0" err="1"/>
              <a:t>Mallikas</a:t>
            </a:r>
            <a:r>
              <a:rPr lang="en-US" sz="2400" dirty="0"/>
              <a:t> </a:t>
            </a:r>
            <a:r>
              <a:rPr lang="en-US" sz="2400" dirty="0" err="1"/>
              <a:t>maksuton</a:t>
            </a:r>
            <a:r>
              <a:rPr lang="en-US" sz="2400" dirty="0"/>
              <a:t>, </a:t>
            </a:r>
            <a:r>
              <a:rPr lang="en-US" sz="2400" dirty="0" err="1"/>
              <a:t>tarjoaa</a:t>
            </a:r>
            <a:r>
              <a:rPr lang="en-US" sz="2400" dirty="0"/>
              <a:t> </a:t>
            </a:r>
            <a:r>
              <a:rPr lang="en-US" sz="2400" dirty="0" err="1"/>
              <a:t>lisäostoja</a:t>
            </a:r>
            <a:r>
              <a:rPr lang="en-US" sz="2400" dirty="0"/>
              <a:t>. iOS ja Android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Lolan</a:t>
            </a:r>
            <a:r>
              <a:rPr lang="en-US" sz="2400" dirty="0"/>
              <a:t> </a:t>
            </a:r>
            <a:r>
              <a:rPr lang="en-US" sz="2400" dirty="0" err="1"/>
              <a:t>aakkosjuna</a:t>
            </a:r>
            <a:r>
              <a:rPr lang="en-US" sz="2400" dirty="0"/>
              <a:t> </a:t>
            </a:r>
            <a:r>
              <a:rPr lang="en-US" sz="2400" dirty="0" err="1"/>
              <a:t>maksullinen</a:t>
            </a:r>
            <a:r>
              <a:rPr lang="en-US" sz="2400" dirty="0"/>
              <a:t> (5,49€) iOS ja Android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Sanataituri</a:t>
            </a:r>
            <a:r>
              <a:rPr lang="en-US" sz="2400" dirty="0"/>
              <a:t> </a:t>
            </a:r>
            <a:r>
              <a:rPr lang="en-US" sz="2400" dirty="0" err="1"/>
              <a:t>maksullinen</a:t>
            </a:r>
            <a:r>
              <a:rPr lang="en-US" sz="2400" dirty="0"/>
              <a:t> (5,49€) iOS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br>
              <a:rPr lang="en-US" sz="2400" dirty="0"/>
            </a:br>
            <a:r>
              <a:rPr lang="en-US" sz="2400" dirty="0" err="1"/>
              <a:t>Lisätietoja</a:t>
            </a:r>
            <a:r>
              <a:rPr lang="en-US" sz="2400" dirty="0"/>
              <a:t>: </a:t>
            </a:r>
            <a:r>
              <a:rPr lang="en-US" sz="2400" dirty="0" err="1">
                <a:hlinkClick r:id="rId3"/>
              </a:rPr>
              <a:t>Viihdevintiöt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CE4D23A-ADAB-E048-BDD0-EF053F9BE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31" y="2156583"/>
            <a:ext cx="2087580" cy="2119370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187D95F-D329-F24D-ACBF-92DD6E1A3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746" y="2252870"/>
            <a:ext cx="1937900" cy="2023082"/>
          </a:xfrm>
          <a:prstGeom prst="rect">
            <a:avLst/>
          </a:prstGeom>
        </p:spPr>
      </p:pic>
      <p:pic>
        <p:nvPicPr>
          <p:cNvPr id="15" name="Kuva 14" descr="Kuva, joka sisältää kohteen teksti, lelu&#10;&#10;Kuvaus luotu automaattisesti">
            <a:extLst>
              <a:ext uri="{FF2B5EF4-FFF2-40B4-BE49-F238E27FC236}">
                <a16:creationId xmlns:a16="http://schemas.microsoft.com/office/drawing/2014/main" id="{F929A35C-129E-FB4B-A569-616BB66BA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444" y="2156582"/>
            <a:ext cx="1936069" cy="20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4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258440B5-4E4E-614C-AEE2-37BDAD1C4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D2B8E6AD-A19D-8E49-9044-81AD03E18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DE3216F6-E074-A64B-8229-96B8159DD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  <p:pic>
        <p:nvPicPr>
          <p:cNvPr id="4" name="Kuva 3" descr="Kuva, joka sisältää kohteen teksti, sisä, henkilö&#10;&#10;Kuvaus luotu automaattisesti">
            <a:extLst>
              <a:ext uri="{FF2B5EF4-FFF2-40B4-BE49-F238E27FC236}">
                <a16:creationId xmlns:a16="http://schemas.microsoft.com/office/drawing/2014/main" id="{027BB963-3BC5-6F4A-A0A1-880F29058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6649" y="0"/>
            <a:ext cx="13485297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8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22E6D7D-9B01-6544-A5CC-7A59D441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/>
              <a:t>Marbotic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 err="1"/>
              <a:t>Kirjaimet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0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21D23E7-0D1F-F044-B279-1836E8B8C899}"/>
              </a:ext>
            </a:extLst>
          </p:cNvPr>
          <p:cNvSpPr/>
          <p:nvPr/>
        </p:nvSpPr>
        <p:spPr>
          <a:xfrm>
            <a:off x="841247" y="2359152"/>
            <a:ext cx="3410712" cy="3425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Kolme sovellusta, joissa kolme eri vaikeustasoa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Pelataan omilla puisilla kirjainmerkeillä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Kivan kokoiset, värikkäät muotopalat.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Paljon tekemistä, paljon toistoja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Suomenkielinen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Toimii </a:t>
            </a:r>
            <a:r>
              <a:rPr lang="fi-FI" dirty="0" err="1"/>
              <a:t>iOs-</a:t>
            </a:r>
            <a:r>
              <a:rPr lang="fi-FI" dirty="0"/>
              <a:t> (Apple) ja Android-laitteilla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Lisätietoa: </a:t>
            </a:r>
            <a:r>
              <a:rPr lang="fi-FI" dirty="0" err="1">
                <a:hlinkClick r:id="rId3"/>
              </a:rPr>
              <a:t>Marbotic</a:t>
            </a:r>
            <a:endParaRPr lang="fi-FI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fi-FI" u="sng" dirty="0">
                <a:hlinkClick r:id="rId4"/>
              </a:rPr>
              <a:t>Marbotic kirjaimet –video</a:t>
            </a:r>
            <a:r>
              <a:rPr lang="fi-FI" u="sng" dirty="0"/>
              <a:t> 1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fi-FI" u="sng" dirty="0">
                <a:hlinkClick r:id="rId5"/>
              </a:rPr>
              <a:t>Marbotic kirjaimet –video</a:t>
            </a:r>
            <a:r>
              <a:rPr lang="fi-FI" u="sng" dirty="0"/>
              <a:t> 2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5" name="Kuva 4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3E62600F-FC1E-B744-A9AE-9343EF216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21" b="9228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56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0CBE12E-C853-0F41-87D0-70D6A761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Google Lens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6B34D8BA-BC31-EF41-9730-82CF31EFFBDD}"/>
              </a:ext>
            </a:extLst>
          </p:cNvPr>
          <p:cNvSpPr txBox="1">
            <a:spLocks/>
          </p:cNvSpPr>
          <p:nvPr/>
        </p:nvSpPr>
        <p:spPr>
          <a:xfrm>
            <a:off x="841244" y="2359152"/>
            <a:ext cx="6007608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dirty="0"/>
              <a:t>Android ja iOS</a:t>
            </a:r>
          </a:p>
          <a:p>
            <a:r>
              <a:rPr lang="en-US" sz="2000" dirty="0"/>
              <a:t>Ota </a:t>
            </a:r>
            <a:r>
              <a:rPr lang="en-US" sz="2000" dirty="0" err="1"/>
              <a:t>kuva</a:t>
            </a:r>
            <a:r>
              <a:rPr lang="en-US" sz="2000" dirty="0"/>
              <a:t> </a:t>
            </a:r>
          </a:p>
          <a:p>
            <a:pPr fontAlgn="base"/>
            <a:r>
              <a:rPr lang="en-US" sz="2000" dirty="0" err="1"/>
              <a:t>Kuuntele</a:t>
            </a:r>
            <a:r>
              <a:rPr lang="en-US" sz="2000" dirty="0"/>
              <a:t> </a:t>
            </a:r>
            <a:r>
              <a:rPr lang="en-US" sz="2000" dirty="0" err="1"/>
              <a:t>kuvassa</a:t>
            </a:r>
            <a:r>
              <a:rPr lang="en-US" sz="2000" dirty="0"/>
              <a:t> </a:t>
            </a:r>
            <a:r>
              <a:rPr lang="en-US" sz="2000" dirty="0" err="1"/>
              <a:t>näkyvä</a:t>
            </a:r>
            <a:r>
              <a:rPr lang="en-US" sz="2000" dirty="0"/>
              <a:t> </a:t>
            </a:r>
            <a:r>
              <a:rPr lang="en-US" sz="2000" dirty="0" err="1"/>
              <a:t>teksti</a:t>
            </a:r>
            <a:endParaRPr lang="en-US" sz="2000" dirty="0"/>
          </a:p>
          <a:p>
            <a:pPr fontAlgn="base"/>
            <a:r>
              <a:rPr lang="en-US" sz="2000" dirty="0" err="1"/>
              <a:t>Käännä</a:t>
            </a:r>
            <a:r>
              <a:rPr lang="en-US" sz="2000" dirty="0"/>
              <a:t> </a:t>
            </a:r>
            <a:r>
              <a:rPr lang="en-US" sz="2000" dirty="0" err="1"/>
              <a:t>teksti</a:t>
            </a:r>
            <a:endParaRPr lang="en-US" sz="2000" dirty="0"/>
          </a:p>
          <a:p>
            <a:pPr fontAlgn="base"/>
            <a:r>
              <a:rPr lang="en-US" sz="2000" dirty="0" err="1"/>
              <a:t>Tunnista</a:t>
            </a:r>
            <a:r>
              <a:rPr lang="en-US" sz="2000" dirty="0"/>
              <a:t> </a:t>
            </a:r>
            <a:r>
              <a:rPr lang="en-US" sz="2000" dirty="0" err="1"/>
              <a:t>kuva</a:t>
            </a:r>
            <a:endParaRPr lang="en-US" sz="2000" dirty="0"/>
          </a:p>
          <a:p>
            <a:pPr fontAlgn="base"/>
            <a:r>
              <a:rPr lang="en-US" sz="2000" dirty="0" err="1"/>
              <a:t>Etsi</a:t>
            </a:r>
            <a:r>
              <a:rPr lang="en-US" sz="2000" dirty="0"/>
              <a:t> </a:t>
            </a:r>
            <a:r>
              <a:rPr lang="en-US" sz="2000" dirty="0" err="1"/>
              <a:t>paikkoja</a:t>
            </a:r>
            <a:endParaRPr lang="en-US" sz="2000" dirty="0"/>
          </a:p>
          <a:p>
            <a:pPr fontAlgn="base"/>
            <a:r>
              <a:rPr lang="en-US" sz="2000" dirty="0" err="1"/>
              <a:t>Auttaa</a:t>
            </a:r>
            <a:r>
              <a:rPr lang="en-US" sz="2000" dirty="0"/>
              <a:t> </a:t>
            </a:r>
            <a:r>
              <a:rPr lang="en-US" sz="2000" dirty="0" err="1"/>
              <a:t>ratkaisemaan</a:t>
            </a:r>
            <a:r>
              <a:rPr lang="en-US" sz="2000" dirty="0"/>
              <a:t> </a:t>
            </a:r>
            <a:r>
              <a:rPr lang="en-US" sz="2000" dirty="0" err="1"/>
              <a:t>laskuja</a:t>
            </a:r>
            <a:endParaRPr lang="en-US" sz="2000" dirty="0"/>
          </a:p>
          <a:p>
            <a:pPr marL="0" indent="0">
              <a:buClr>
                <a:srgbClr val="000000"/>
              </a:buClr>
              <a:buSzPts val="2200"/>
              <a:buNone/>
            </a:pPr>
            <a:endParaRPr lang="en-US" sz="2000" dirty="0"/>
          </a:p>
          <a:p>
            <a:pPr marL="0" indent="0">
              <a:buClr>
                <a:srgbClr val="000000"/>
              </a:buClr>
              <a:buSzPts val="2200"/>
              <a:buNone/>
            </a:pPr>
            <a:r>
              <a:rPr lang="en-US" sz="2000" dirty="0" err="1"/>
              <a:t>Lisätietoja</a:t>
            </a:r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Google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0"/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182880">
              <a:spcBef>
                <a:spcPts val="120"/>
              </a:spcBef>
              <a:buClr>
                <a:schemeClr val="accent1"/>
              </a:buClr>
              <a:buSzPts val="510"/>
            </a:pPr>
            <a:endParaRPr lang="en-US" sz="2000" dirty="0">
              <a:sym typeface="Arial"/>
            </a:endParaRPr>
          </a:p>
          <a:p>
            <a:endParaRPr lang="en-US" sz="2000" dirty="0"/>
          </a:p>
        </p:txBody>
      </p:sp>
      <p:pic>
        <p:nvPicPr>
          <p:cNvPr id="10" name="Kuva 9" descr="Google Lens logo">
            <a:extLst>
              <a:ext uri="{FF2B5EF4-FFF2-40B4-BE49-F238E27FC236}">
                <a16:creationId xmlns:a16="http://schemas.microsoft.com/office/drawing/2014/main" id="{516314FF-9107-7547-8ADE-8462168E78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0862" y="318691"/>
            <a:ext cx="2133599" cy="1893569"/>
          </a:xfrm>
          <a:prstGeom prst="rect">
            <a:avLst/>
          </a:prstGeom>
        </p:spPr>
      </p:pic>
      <p:pic>
        <p:nvPicPr>
          <p:cNvPr id="7" name="Sisällön paikkamerkki 6" descr="Ruutukaappauskuva Google Lens sovelluksesta, jossa näkyy tekstiä ja valikko.">
            <a:extLst>
              <a:ext uri="{FF2B5EF4-FFF2-40B4-BE49-F238E27FC236}">
                <a16:creationId xmlns:a16="http://schemas.microsoft.com/office/drawing/2014/main" id="{BDC270CC-EC2E-1A4D-A8B0-2351131E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55241" y="2359151"/>
            <a:ext cx="1989221" cy="4301021"/>
          </a:xfrm>
          <a:prstGeom prst="rect">
            <a:avLst/>
          </a:prstGeom>
        </p:spPr>
      </p:pic>
      <p:grpSp>
        <p:nvGrpSpPr>
          <p:cNvPr id="17" name="Ryhmä 16">
            <a:extLst>
              <a:ext uri="{FF2B5EF4-FFF2-40B4-BE49-F238E27FC236}">
                <a16:creationId xmlns:a16="http://schemas.microsoft.com/office/drawing/2014/main" id="{884C33D3-D3FE-5940-B7D9-99D55973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0930ACFD-A6BF-B346-A6AE-22488EFFE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27CB7ECF-A615-E546-AF19-6C05545D6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753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9F3CD4-8790-4768-80FC-00AEAB16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A741332B-006C-354E-9684-1B8DC2468285}"/>
              </a:ext>
            </a:extLst>
          </p:cNvPr>
          <p:cNvSpPr txBox="1">
            <a:spLocks/>
          </p:cNvSpPr>
          <p:nvPr/>
        </p:nvSpPr>
        <p:spPr>
          <a:xfrm>
            <a:off x="601599" y="2172659"/>
            <a:ext cx="4307285" cy="3560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200" dirty="0" err="1">
                <a:latin typeface="+mn-lt"/>
                <a:ea typeface="+mn-ea"/>
                <a:cs typeface="+mn-cs"/>
              </a:rPr>
              <a:t>Skannaus</a:t>
            </a:r>
            <a:r>
              <a:rPr lang="en-US" sz="2200" dirty="0">
                <a:latin typeface="+mn-lt"/>
                <a:ea typeface="+mn-ea"/>
                <a:cs typeface="+mn-cs"/>
              </a:rPr>
              <a:t> -</a:t>
            </a:r>
            <a:r>
              <a:rPr lang="en-US" sz="2200" dirty="0" err="1">
                <a:latin typeface="+mn-lt"/>
                <a:ea typeface="+mn-ea"/>
                <a:cs typeface="+mn-cs"/>
              </a:rPr>
              <a:t>sovellus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lt"/>
                <a:ea typeface="+mn-ea"/>
                <a:cs typeface="+mn-cs"/>
              </a:rPr>
              <a:t>Maksuton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iOS/Android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Ota </a:t>
            </a:r>
            <a:r>
              <a:rPr lang="en-US" sz="2200" dirty="0" err="1">
                <a:latin typeface="+mn-lt"/>
                <a:ea typeface="+mn-ea"/>
                <a:cs typeface="+mn-cs"/>
              </a:rPr>
              <a:t>kuva</a:t>
            </a:r>
            <a:r>
              <a:rPr lang="en-US" sz="2200" dirty="0"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latin typeface="+mn-lt"/>
                <a:ea typeface="+mn-ea"/>
                <a:cs typeface="+mn-cs"/>
              </a:rPr>
              <a:t>tekstistä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lt"/>
                <a:ea typeface="+mn-ea"/>
                <a:cs typeface="+mn-cs"/>
              </a:rPr>
              <a:t>Muunna</a:t>
            </a:r>
            <a:r>
              <a:rPr lang="en-US" sz="2200" dirty="0">
                <a:latin typeface="+mn-lt"/>
                <a:ea typeface="+mn-ea"/>
                <a:cs typeface="+mn-cs"/>
              </a:rPr>
              <a:t> PDF-, Word- ja PowerPoint          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lt"/>
                <a:ea typeface="+mn-ea"/>
                <a:cs typeface="+mn-cs"/>
              </a:rPr>
              <a:t>Tallenna</a:t>
            </a:r>
            <a:r>
              <a:rPr lang="en-US" sz="2200" dirty="0"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latin typeface="+mn-lt"/>
                <a:ea typeface="+mn-ea"/>
                <a:cs typeface="+mn-cs"/>
              </a:rPr>
              <a:t>kuva</a:t>
            </a:r>
            <a:r>
              <a:rPr lang="en-US" sz="2200" dirty="0">
                <a:latin typeface="+mn-lt"/>
                <a:ea typeface="+mn-ea"/>
                <a:cs typeface="+mn-cs"/>
              </a:rPr>
              <a:t> OneNote/OneDrive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Vie </a:t>
            </a:r>
            <a:r>
              <a:rPr lang="en-US" sz="2200" dirty="0" err="1">
                <a:latin typeface="+mn-lt"/>
                <a:ea typeface="+mn-ea"/>
                <a:cs typeface="+mn-cs"/>
              </a:rPr>
              <a:t>teksti</a:t>
            </a:r>
            <a:r>
              <a:rPr lang="en-US" sz="2200" dirty="0"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latin typeface="+mn-lt"/>
                <a:ea typeface="+mn-ea"/>
                <a:cs typeface="+mn-cs"/>
              </a:rPr>
              <a:t>Syventävä</a:t>
            </a:r>
            <a:r>
              <a:rPr lang="en-US" sz="2200" dirty="0"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latin typeface="+mn-lt"/>
                <a:ea typeface="+mn-ea"/>
                <a:cs typeface="+mn-cs"/>
              </a:rPr>
              <a:t>lukuohjelmaan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lt"/>
                <a:ea typeface="+mn-ea"/>
                <a:cs typeface="+mn-cs"/>
              </a:rPr>
              <a:t>Kuuntele</a:t>
            </a:r>
            <a:r>
              <a:rPr lang="en-US" sz="2200" dirty="0">
                <a:latin typeface="+mn-lt"/>
                <a:ea typeface="+mn-ea"/>
                <a:cs typeface="+mn-cs"/>
              </a:rPr>
              <a:t> tai </a:t>
            </a:r>
            <a:r>
              <a:rPr lang="en-US" sz="2200" dirty="0" err="1">
                <a:latin typeface="+mn-lt"/>
                <a:ea typeface="+mn-ea"/>
                <a:cs typeface="+mn-cs"/>
              </a:rPr>
              <a:t>käännä</a:t>
            </a:r>
            <a:r>
              <a:rPr lang="en-US" sz="2200" dirty="0"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latin typeface="+mn-lt"/>
                <a:ea typeface="+mn-ea"/>
                <a:cs typeface="+mn-cs"/>
              </a:rPr>
              <a:t>teksti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200" dirty="0" err="1">
                <a:latin typeface="+mn-lt"/>
                <a:ea typeface="+mn-ea"/>
                <a:cs typeface="+mn-cs"/>
                <a:hlinkClick r:id="rId2"/>
              </a:rPr>
              <a:t>Lisätietoa</a:t>
            </a:r>
            <a:r>
              <a:rPr lang="en-US" sz="2200" dirty="0">
                <a:latin typeface="+mn-lt"/>
                <a:ea typeface="+mn-ea"/>
                <a:cs typeface="+mn-cs"/>
                <a:hlinkClick r:id="rId2"/>
              </a:rPr>
              <a:t>: Microsoft </a:t>
            </a:r>
            <a:br>
              <a:rPr lang="en-US" sz="1800" b="1" dirty="0">
                <a:latin typeface="+mn-lt"/>
                <a:ea typeface="+mn-ea"/>
                <a:cs typeface="+mn-cs"/>
              </a:rPr>
            </a:br>
            <a:br>
              <a:rPr lang="en-US" sz="1800" b="1" dirty="0">
                <a:latin typeface="+mn-lt"/>
                <a:ea typeface="+mn-ea"/>
                <a:cs typeface="+mn-cs"/>
              </a:rPr>
            </a:br>
            <a:br>
              <a:rPr lang="en-US" sz="1800" b="1" dirty="0">
                <a:latin typeface="+mn-lt"/>
                <a:ea typeface="+mn-ea"/>
                <a:cs typeface="+mn-cs"/>
              </a:rPr>
            </a:br>
            <a:endParaRPr lang="en-US" sz="18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009D317-2D3D-104D-A1D0-5C455DF36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46" y="1598371"/>
            <a:ext cx="6656832" cy="3661257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9E9C5A3-6CE1-1F49-BA67-CC0A670ECCFB}"/>
              </a:ext>
            </a:extLst>
          </p:cNvPr>
          <p:cNvSpPr txBox="1"/>
          <p:nvPr/>
        </p:nvSpPr>
        <p:spPr>
          <a:xfrm>
            <a:off x="448359" y="508225"/>
            <a:ext cx="16132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2400" dirty="0">
                <a:latin typeface="+mj-lt"/>
              </a:rPr>
              <a:t>Microsoft:</a:t>
            </a:r>
          </a:p>
          <a:p>
            <a:pPr>
              <a:spcAft>
                <a:spcPts val="600"/>
              </a:spcAft>
            </a:pPr>
            <a:r>
              <a:rPr lang="fi-FI" sz="2400" dirty="0">
                <a:latin typeface="+mj-lt"/>
              </a:rPr>
              <a:t> Office </a:t>
            </a:r>
            <a:r>
              <a:rPr lang="fi-FI" sz="2400" dirty="0" err="1">
                <a:latin typeface="+mj-lt"/>
              </a:rPr>
              <a:t>Lens</a:t>
            </a:r>
            <a:endParaRPr lang="fi-F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7683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9F3CD4-8790-4768-80FC-00AEAB16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A741332B-006C-354E-9684-1B8DC2468285}"/>
              </a:ext>
            </a:extLst>
          </p:cNvPr>
          <p:cNvSpPr txBox="1">
            <a:spLocks/>
          </p:cNvSpPr>
          <p:nvPr/>
        </p:nvSpPr>
        <p:spPr>
          <a:xfrm>
            <a:off x="729400" y="2134747"/>
            <a:ext cx="4023566" cy="4398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 err="1">
                <a:latin typeface="+mn-lt"/>
              </a:rPr>
              <a:t>Tekstista</a:t>
            </a:r>
            <a:r>
              <a:rPr lang="fi-FI" sz="2200" dirty="0">
                <a:latin typeface="+mn-lt"/>
              </a:rPr>
              <a:t>̈-puheeksi sovellus iOS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atin typeface="+mn-lt"/>
              </a:rPr>
              <a:t>Voi tuoda ja kuunnella omia </a:t>
            </a:r>
            <a:r>
              <a:rPr lang="fi-FI" sz="2200" dirty="0" err="1">
                <a:latin typeface="+mn-lt"/>
              </a:rPr>
              <a:t>teksteja</a:t>
            </a:r>
            <a:r>
              <a:rPr lang="fi-FI" sz="2200" dirty="0">
                <a:latin typeface="+mn-lt"/>
              </a:rPr>
              <a:t>̈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atin typeface="+mn-lt"/>
              </a:rPr>
              <a:t>Suomen kielen tuki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atin typeface="+mn-lt"/>
              </a:rPr>
              <a:t>Mahdollisuus muokata teksti-ikkunaa ja äänen nopeutta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atin typeface="+mn-lt"/>
              </a:rPr>
              <a:t>Toimii useilla </a:t>
            </a:r>
            <a:r>
              <a:rPr lang="fi-FI" sz="2200" dirty="0" err="1">
                <a:latin typeface="+mn-lt"/>
              </a:rPr>
              <a:t>kielilla</a:t>
            </a:r>
            <a:r>
              <a:rPr lang="fi-FI" sz="2200" dirty="0">
                <a:latin typeface="+mn-lt"/>
              </a:rPr>
              <a:t>̈ (27)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atin typeface="+mn-lt"/>
              </a:rPr>
              <a:t>Maksullinen (21,99€ + lisäostot)</a:t>
            </a:r>
          </a:p>
          <a:p>
            <a:pPr>
              <a:spcAft>
                <a:spcPts val="600"/>
              </a:spcAft>
            </a:pPr>
            <a:r>
              <a:rPr lang="fi-FI" sz="2200" dirty="0">
                <a:latin typeface="+mn-lt"/>
                <a:ea typeface="+mn-ea"/>
                <a:cs typeface="+mn-cs"/>
              </a:rPr>
              <a:t>Lisätietoa: </a:t>
            </a:r>
            <a:r>
              <a:rPr lang="fi-FI" sz="2200" dirty="0">
                <a:latin typeface="+mn-lt"/>
                <a:ea typeface="+mn-ea"/>
                <a:cs typeface="+mn-cs"/>
                <a:hlinkClick r:id="rId3"/>
              </a:rPr>
              <a:t>Voice Dream</a:t>
            </a:r>
            <a:r>
              <a:rPr lang="fi-FI" sz="2200" dirty="0">
                <a:latin typeface="+mn-lt"/>
                <a:ea typeface="+mn-ea"/>
                <a:cs typeface="+mn-cs"/>
              </a:rPr>
              <a:t>, </a:t>
            </a:r>
            <a:r>
              <a:rPr lang="fi-FI" sz="2200" dirty="0">
                <a:latin typeface="+mn-lt"/>
                <a:ea typeface="+mn-ea"/>
                <a:cs typeface="+mn-cs"/>
                <a:hlinkClick r:id="rId4"/>
              </a:rPr>
              <a:t>Video</a:t>
            </a:r>
            <a:br>
              <a:rPr lang="en-US" sz="2000" b="1" dirty="0">
                <a:latin typeface="+mn-lt"/>
                <a:ea typeface="+mn-ea"/>
                <a:cs typeface="+mn-cs"/>
              </a:rPr>
            </a:br>
            <a:br>
              <a:rPr lang="en-US" sz="2000" b="1" dirty="0">
                <a:latin typeface="+mn-lt"/>
                <a:ea typeface="+mn-ea"/>
                <a:cs typeface="+mn-cs"/>
              </a:rPr>
            </a:br>
            <a:endParaRPr lang="en-US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9E9C5A3-6CE1-1F49-BA67-CC0A670ECCFB}"/>
              </a:ext>
            </a:extLst>
          </p:cNvPr>
          <p:cNvSpPr txBox="1"/>
          <p:nvPr/>
        </p:nvSpPr>
        <p:spPr>
          <a:xfrm>
            <a:off x="688991" y="1037526"/>
            <a:ext cx="35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3200" dirty="0"/>
              <a:t>Voice </a:t>
            </a:r>
            <a:r>
              <a:rPr lang="fi-FI" sz="3200" dirty="0" err="1"/>
              <a:t>Dream</a:t>
            </a:r>
            <a:r>
              <a:rPr lang="fi-FI" sz="3200" dirty="0"/>
              <a:t> Reader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D220AD7-0A7E-D248-BDB7-256971A2B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2682" r="56160" b="1668"/>
          <a:stretch/>
        </p:blipFill>
        <p:spPr>
          <a:xfrm>
            <a:off x="6771189" y="1750340"/>
            <a:ext cx="3142831" cy="30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0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DF641F1-2A77-4F49-9F8F-3A049A31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Celian</a:t>
            </a: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äänikirjat</a:t>
            </a: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Kuva 5" descr="Ruutukaappauskuva Celain nettisivuilta Celian äänikirja">
            <a:extLst>
              <a:ext uri="{FF2B5EF4-FFF2-40B4-BE49-F238E27FC236}">
                <a16:creationId xmlns:a16="http://schemas.microsoft.com/office/drawing/2014/main" id="{89064E31-2A8A-4302-B1CD-660070CE8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19" y="625683"/>
            <a:ext cx="9105862" cy="5486281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402EFF6F-7DBE-7F4A-A51A-3CCD6D60A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7618" y="6232317"/>
            <a:ext cx="1309310" cy="549669"/>
            <a:chOff x="4165206" y="2924464"/>
            <a:chExt cx="3960275" cy="1415098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1E7635CC-7E5C-8B40-89C1-876A82E1B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E1E2A4CD-C7A1-A445-8537-4EFD75DA8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3362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4CC2869-6C87-4906-8AD0-5F4C149E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Autofit/>
          </a:bodyPr>
          <a:lstStyle/>
          <a:p>
            <a:br>
              <a:rPr lang="fi-FI" sz="4800"/>
            </a:br>
            <a:r>
              <a:rPr lang="fi-FI" sz="4800" err="1"/>
              <a:t>www.celia.fi</a:t>
            </a:r>
            <a:br>
              <a:rPr lang="fi-FI" sz="4800"/>
            </a:br>
            <a:endParaRPr lang="fi-FI" sz="4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F8F928-C0EB-4D74-900D-1BD0A41C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7" y="2018806"/>
            <a:ext cx="11204039" cy="4839194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Kun tekstin lukeminen on vaikeaa esimerkiksi </a:t>
            </a:r>
            <a:r>
              <a:rPr lang="fi-FI" sz="2400" dirty="0" err="1"/>
              <a:t>lukivaikeuden</a:t>
            </a:r>
            <a:r>
              <a:rPr lang="fi-FI" sz="2400" dirty="0"/>
              <a:t> tai näön heikentymisen vuoksi.</a:t>
            </a:r>
          </a:p>
          <a:p>
            <a:pPr marL="0" indent="0">
              <a:buNone/>
            </a:pPr>
            <a:r>
              <a:rPr lang="fi-FI" sz="2400" dirty="0"/>
              <a:t>	- Saat </a:t>
            </a:r>
            <a:r>
              <a:rPr lang="fi-FI" sz="2400" dirty="0" err="1"/>
              <a:t>Celian</a:t>
            </a:r>
            <a:r>
              <a:rPr lang="fi-FI" sz="2400" dirty="0"/>
              <a:t> äänikirjapalvelun käyttöösi kirjastosta.</a:t>
            </a:r>
          </a:p>
          <a:p>
            <a:pPr marL="0" indent="0">
              <a:buNone/>
            </a:pPr>
            <a:r>
              <a:rPr lang="fi-FI" sz="2400" dirty="0"/>
              <a:t>	- Vuoden 2018 alusta alkaen erityisopettajat voivat rekisteröidä  	 	peruskoulun oppilaita </a:t>
            </a:r>
            <a:r>
              <a:rPr lang="fi-FI" sz="2400" dirty="0" err="1"/>
              <a:t>Celian</a:t>
            </a:r>
            <a:r>
              <a:rPr lang="fi-FI" sz="2400" dirty="0"/>
              <a:t> äänikirjapalveluun. 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Kirjoja voi kuunnella helposti tabletilla tai kännykällä </a:t>
            </a:r>
            <a:r>
              <a:rPr lang="fi-FI" sz="2400" dirty="0" err="1"/>
              <a:t>Celian</a:t>
            </a:r>
            <a:r>
              <a:rPr lang="fi-FI" sz="2400" dirty="0"/>
              <a:t> tarjoamalla maksuttomalla </a:t>
            </a:r>
            <a:r>
              <a:rPr lang="fi-FI" sz="2400" dirty="0" err="1"/>
              <a:t>Pratsam</a:t>
            </a:r>
            <a:r>
              <a:rPr lang="fi-FI" sz="2400" dirty="0"/>
              <a:t> Reader -sovelluksella. 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Kirjoja voi kuunnella myös esim. tietokoneella tai mp3-soittimella.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Rekisteröidy ensin </a:t>
            </a:r>
            <a:r>
              <a:rPr lang="fi-FI" sz="2400" dirty="0" err="1"/>
              <a:t>Celiaan</a:t>
            </a:r>
            <a:r>
              <a:rPr lang="fi-FI" sz="2400" dirty="0"/>
              <a:t> ja varaa </a:t>
            </a:r>
            <a:r>
              <a:rPr lang="fi-FI" sz="2400" dirty="0" err="1"/>
              <a:t>Celinetista</a:t>
            </a:r>
            <a:r>
              <a:rPr lang="fi-FI" sz="2400" dirty="0"/>
              <a:t> kirjat.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7858F29F-B937-074D-8F62-5A8CEC81E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6CB46DF7-341F-C24B-8FF6-420C63C7D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E5BEADF-A2CA-F344-BC1A-693B69944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285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puohjelma 1" title="Breaktime">
                <a:extLst>
                  <a:ext uri="{FF2B5EF4-FFF2-40B4-BE49-F238E27FC236}">
                    <a16:creationId xmlns:a16="http://schemas.microsoft.com/office/drawing/2014/main" id="{F6E3A927-3A70-1B49-8746-870BE1A74B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436266"/>
                  </p:ext>
                </p:extLst>
              </p:nvPr>
            </p:nvGraphicFramePr>
            <p:xfrm>
              <a:off x="2657476" y="1723489"/>
              <a:ext cx="6572250" cy="39147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puohjelma 1" title="Breaktime">
                <a:extLst>
                  <a:ext uri="{FF2B5EF4-FFF2-40B4-BE49-F238E27FC236}">
                    <a16:creationId xmlns:a16="http://schemas.microsoft.com/office/drawing/2014/main" id="{F6E3A927-3A70-1B49-8746-870BE1A74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7476" y="1723489"/>
                <a:ext cx="6572250" cy="3914775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kstiruutu 15">
            <a:extLst>
              <a:ext uri="{FF2B5EF4-FFF2-40B4-BE49-F238E27FC236}">
                <a16:creationId xmlns:a16="http://schemas.microsoft.com/office/drawing/2014/main" id="{8410723F-17A2-3A4C-B8ED-33D0C5C0AC8E}"/>
              </a:ext>
            </a:extLst>
          </p:cNvPr>
          <p:cNvSpPr txBox="1"/>
          <p:nvPr/>
        </p:nvSpPr>
        <p:spPr>
          <a:xfrm>
            <a:off x="4593825" y="400050"/>
            <a:ext cx="3004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0" dirty="0"/>
              <a:t>TAUKO</a:t>
            </a:r>
          </a:p>
        </p:txBody>
      </p:sp>
    </p:spTree>
    <p:extLst>
      <p:ext uri="{BB962C8B-B14F-4D97-AF65-F5344CB8AC3E}">
        <p14:creationId xmlns:p14="http://schemas.microsoft.com/office/powerpoint/2010/main" val="1412641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Kuva 44" descr="Henkilö työskentelee kannettavan tietokoneen ja muistivihkon ääressä">
            <a:extLst>
              <a:ext uri="{FF2B5EF4-FFF2-40B4-BE49-F238E27FC236}">
                <a16:creationId xmlns:a16="http://schemas.microsoft.com/office/drawing/2014/main" id="{18018CFA-063E-4748-893A-239478031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4" r="23298" b="73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D64EFCC-ED89-4E0E-A0DE-CB3E50CF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Ohjelmat tietokoneella</a:t>
            </a:r>
            <a:br>
              <a:rPr lang="en-US" sz="4800"/>
            </a:br>
            <a:r>
              <a:rPr lang="en-US" sz="4800"/>
              <a:t>lukemisen tukena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E90C064A-A1BD-5E43-864F-91F9712F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3331" y="6308222"/>
            <a:ext cx="1309310" cy="549669"/>
            <a:chOff x="4165206" y="2924464"/>
            <a:chExt cx="3960275" cy="1415098"/>
          </a:xfrm>
        </p:grpSpPr>
        <p:pic>
          <p:nvPicPr>
            <p:cNvPr id="43" name="Kuva 42">
              <a:extLst>
                <a:ext uri="{FF2B5EF4-FFF2-40B4-BE49-F238E27FC236}">
                  <a16:creationId xmlns:a16="http://schemas.microsoft.com/office/drawing/2014/main" id="{ACDA385B-F18D-3546-90CE-6962660AC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44" name="Kuva 43">
              <a:extLst>
                <a:ext uri="{FF2B5EF4-FFF2-40B4-BE49-F238E27FC236}">
                  <a16:creationId xmlns:a16="http://schemas.microsoft.com/office/drawing/2014/main" id="{54DF113C-BDAB-DF4A-AD65-60800B463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91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1158807" y="-156054"/>
            <a:ext cx="8432797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br>
              <a:rPr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Fontin </a:t>
            </a:r>
            <a:r>
              <a:rPr lang="fi-FI" sz="4400" dirty="0">
                <a:cs typeface="Arial"/>
              </a:rPr>
              <a:t>muokkaus (Työpöytäversio)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A7E3335-85D0-E74A-9BD7-96998798C862}"/>
              </a:ext>
            </a:extLst>
          </p:cNvPr>
          <p:cNvSpPr txBox="1"/>
          <p:nvPr/>
        </p:nvSpPr>
        <p:spPr>
          <a:xfrm>
            <a:off x="9245600" y="653796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Kuvan lähde: 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Microsoft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C7750A2-D4B3-3249-BFAA-608EC5E12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0" y="1296187"/>
            <a:ext cx="10117121" cy="508746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Ellipsi 3">
            <a:extLst>
              <a:ext uri="{FF2B5EF4-FFF2-40B4-BE49-F238E27FC236}">
                <a16:creationId xmlns:a16="http://schemas.microsoft.com/office/drawing/2014/main" id="{A103C077-F606-3A4A-B22E-49DE2D2C870C}"/>
              </a:ext>
            </a:extLst>
          </p:cNvPr>
          <p:cNvSpPr/>
          <p:nvPr/>
        </p:nvSpPr>
        <p:spPr>
          <a:xfrm>
            <a:off x="1229710" y="1441638"/>
            <a:ext cx="472966" cy="4344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A380072B-4C48-7940-A999-3A1678E7BA65}"/>
              </a:ext>
            </a:extLst>
          </p:cNvPr>
          <p:cNvSpPr/>
          <p:nvPr/>
        </p:nvSpPr>
        <p:spPr>
          <a:xfrm>
            <a:off x="1868247" y="1615119"/>
            <a:ext cx="1395814" cy="50290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032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454614" y="-29930"/>
            <a:ext cx="8432797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 Light"/>
            </a:endParaRPr>
          </a:p>
          <a:p>
            <a:pPr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Sivun </a:t>
            </a:r>
            <a:r>
              <a:rPr lang="fi-FI" sz="4400" dirty="0">
                <a:cs typeface="Arial"/>
              </a:rPr>
              <a:t>taustaväri (Työpöytäversio) </a:t>
            </a:r>
            <a:r>
              <a:rPr lang="fi-FI" sz="4400" dirty="0">
                <a:latin typeface="Calibri"/>
                <a:cs typeface="Arial"/>
              </a:rPr>
              <a:t> 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A7E3335-85D0-E74A-9BD7-96998798C862}"/>
              </a:ext>
            </a:extLst>
          </p:cNvPr>
          <p:cNvSpPr txBox="1"/>
          <p:nvPr/>
        </p:nvSpPr>
        <p:spPr>
          <a:xfrm>
            <a:off x="9245600" y="653796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Kuvan lähde: 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Microsoft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3BA2337-5965-0F4E-9121-E7B66C444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72" y="1543879"/>
            <a:ext cx="3759731" cy="209795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726900A-F9A9-E345-8951-F4DEE1647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4" y="1552527"/>
            <a:ext cx="7583472" cy="4138409"/>
          </a:xfrm>
          <a:prstGeom prst="rect">
            <a:avLst/>
          </a:prstGeom>
        </p:spPr>
      </p:pic>
      <p:sp>
        <p:nvSpPr>
          <p:cNvPr id="12" name="Ellipsi 11">
            <a:extLst>
              <a:ext uri="{FF2B5EF4-FFF2-40B4-BE49-F238E27FC236}">
                <a16:creationId xmlns:a16="http://schemas.microsoft.com/office/drawing/2014/main" id="{A380072B-4C48-7940-A999-3A1678E7BA65}"/>
              </a:ext>
            </a:extLst>
          </p:cNvPr>
          <p:cNvSpPr/>
          <p:nvPr/>
        </p:nvSpPr>
        <p:spPr>
          <a:xfrm>
            <a:off x="7248331" y="1850244"/>
            <a:ext cx="515077" cy="50290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A103C077-F606-3A4A-B22E-49DE2D2C870C}"/>
              </a:ext>
            </a:extLst>
          </p:cNvPr>
          <p:cNvSpPr/>
          <p:nvPr/>
        </p:nvSpPr>
        <p:spPr>
          <a:xfrm>
            <a:off x="1372008" y="1650977"/>
            <a:ext cx="473523" cy="39853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0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4CC2869-6C87-4906-8AD0-5F4C149E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br>
              <a:rPr lang="fi-FI" sz="2500" dirty="0"/>
            </a:br>
            <a:r>
              <a:rPr lang="fi-FI" dirty="0"/>
              <a:t>Lukuviikko</a:t>
            </a:r>
            <a:br>
              <a:rPr lang="fi-FI" sz="2500" dirty="0"/>
            </a:br>
            <a:endParaRPr lang="fi-FI" sz="25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F8F928-C0EB-4D74-900D-1BD0A41C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74" y="2157413"/>
            <a:ext cx="11085734" cy="4529292"/>
          </a:xfrm>
        </p:spPr>
        <p:txBody>
          <a:bodyPr>
            <a:normAutofit lnSpcReduction="10000"/>
          </a:bodyPr>
          <a:lstStyle/>
          <a:p>
            <a:r>
              <a:rPr lang="fi-FI" sz="2000" dirty="0"/>
              <a:t>Lukutaito on kansalaistaito, joka mahdollistaa osallistumisen täysivaltaisena jäsenenä yhteiskunnan toimintaan. </a:t>
            </a:r>
          </a:p>
          <a:p>
            <a:r>
              <a:rPr lang="fi-FI" sz="2000" dirty="0"/>
              <a:t>Suomalaisista aikuisista 11 %:lla ja nuorista 13,5 %:lla on kuitenkin heikko lukutaito. </a:t>
            </a:r>
          </a:p>
          <a:p>
            <a:r>
              <a:rPr lang="fi-FI" sz="2000" dirty="0"/>
              <a:t>Toiminnallinen lukutaidottomuus vaikeuttaa arkisia tilanteita sekä yhteiskunnassa ja työelämässä pärjäämistä.</a:t>
            </a:r>
          </a:p>
          <a:p>
            <a:r>
              <a:rPr lang="fi-FI" sz="2000" dirty="0"/>
              <a:t>Yhteiskunta myös vaatii meiltä yhä monimuotoisempaa lukutaitoa. </a:t>
            </a:r>
          </a:p>
          <a:p>
            <a:r>
              <a:rPr lang="fi-FI" sz="2000" dirty="0"/>
              <a:t>Kohtaamme päivittäin yhä suuremman ja pirstaleisemman määrän erilaisia tekstejä. </a:t>
            </a:r>
          </a:p>
          <a:p>
            <a:r>
              <a:rPr lang="fi-FI" sz="2000" dirty="0"/>
              <a:t>Monilukutaito eli erilaisten tekstityyppien sekä sanallisen, visuaalisen ja auditiivisen materiaalin analysointi ja tuottaminen eri välineiden avulla on välttämätön taito nyky-yhteiskunnassa. </a:t>
            </a:r>
          </a:p>
          <a:p>
            <a:r>
              <a:rPr lang="fi-FI" sz="2000" dirty="0"/>
              <a:t>Myös sujuva kirjoitustaito edellyttää hyvää lukutaitoa. </a:t>
            </a:r>
          </a:p>
          <a:p>
            <a:r>
              <a:rPr lang="fi-FI" sz="2000" dirty="0"/>
              <a:t>Sekä lukemisen että kirjoittamisen tavat ovat uusissa mediaympäristöissä muuttuneet, samalla kun niiden merkitys tulevaisuuden taitona lisääntyy.</a:t>
            </a:r>
          </a:p>
          <a:p>
            <a:r>
              <a:rPr lang="fi-FI" sz="2000" dirty="0"/>
              <a:t>Lukemisesta ja sen merkityksestä tuleekin puhua ja kaikille tasa-arvoisen lukutaidon eteen tehdä töitä.</a:t>
            </a:r>
          </a:p>
          <a:p>
            <a:endParaRPr lang="fi-FI" sz="1800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7858F29F-B937-074D-8F62-5A8CEC81E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6CB46DF7-341F-C24B-8FF6-420C63C7D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E5BEADF-A2CA-F344-BC1A-693B69944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44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1232379" y="-213861"/>
            <a:ext cx="8432797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br>
              <a:rPr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Kieliasun </a:t>
            </a:r>
            <a:r>
              <a:rPr lang="fi-FI" sz="4400" dirty="0">
                <a:cs typeface="Arial"/>
              </a:rPr>
              <a:t>tarkistus (Työpöytäversio)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DABBC58-2A5F-1E46-84ED-4D0AB8510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07" y="1301076"/>
            <a:ext cx="9632731" cy="5342290"/>
          </a:xfrm>
          <a:prstGeom prst="rect">
            <a:avLst/>
          </a:prstGeom>
          <a:ln>
            <a:noFill/>
          </a:ln>
        </p:spPr>
      </p:pic>
      <p:sp>
        <p:nvSpPr>
          <p:cNvPr id="12" name="Ellipsi 11">
            <a:extLst>
              <a:ext uri="{FF2B5EF4-FFF2-40B4-BE49-F238E27FC236}">
                <a16:creationId xmlns:a16="http://schemas.microsoft.com/office/drawing/2014/main" id="{DC12E47A-83B2-3C4D-BE7E-1936E78A9816}"/>
              </a:ext>
            </a:extLst>
          </p:cNvPr>
          <p:cNvSpPr/>
          <p:nvPr/>
        </p:nvSpPr>
        <p:spPr>
          <a:xfrm>
            <a:off x="3598441" y="1820010"/>
            <a:ext cx="4791917" cy="412653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EF31BC91-3DE7-7642-9ACC-032012C3AF82}"/>
              </a:ext>
            </a:extLst>
          </p:cNvPr>
          <p:cNvSpPr/>
          <p:nvPr/>
        </p:nvSpPr>
        <p:spPr>
          <a:xfrm>
            <a:off x="1159445" y="1470072"/>
            <a:ext cx="759298" cy="81554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BE474323-95E0-DF46-8676-4FC5DBA5D245}"/>
              </a:ext>
            </a:extLst>
          </p:cNvPr>
          <p:cNvSpPr/>
          <p:nvPr/>
        </p:nvSpPr>
        <p:spPr>
          <a:xfrm>
            <a:off x="4735270" y="1094595"/>
            <a:ext cx="759298" cy="81554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03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1052254" y="444089"/>
            <a:ext cx="8432797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Lue </a:t>
            </a:r>
            <a:r>
              <a:rPr lang="fi-FI" sz="4400" dirty="0">
                <a:cs typeface="Arial"/>
              </a:rPr>
              <a:t>ääneen (Työpöytäversio)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A548E00-4562-FB43-B749-3ABC18807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0" y="1288268"/>
            <a:ext cx="9379793" cy="5320386"/>
          </a:xfrm>
          <a:prstGeom prst="rect">
            <a:avLst/>
          </a:prstGeom>
          <a:ln>
            <a:noFill/>
          </a:ln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ED2EF7CB-3A25-AC4B-AE32-C7A9689B5BCB}"/>
              </a:ext>
            </a:extLst>
          </p:cNvPr>
          <p:cNvSpPr/>
          <p:nvPr/>
        </p:nvSpPr>
        <p:spPr>
          <a:xfrm>
            <a:off x="1692167" y="1600927"/>
            <a:ext cx="483474" cy="5037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AE68D693-61F3-EF4F-B03B-365E254D8F5E}"/>
              </a:ext>
            </a:extLst>
          </p:cNvPr>
          <p:cNvSpPr/>
          <p:nvPr/>
        </p:nvSpPr>
        <p:spPr>
          <a:xfrm>
            <a:off x="5612525" y="2636197"/>
            <a:ext cx="1008921" cy="5037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2F6E91B5-B513-CE47-A0F0-39EC2E3AC011}"/>
              </a:ext>
            </a:extLst>
          </p:cNvPr>
          <p:cNvSpPr/>
          <p:nvPr/>
        </p:nvSpPr>
        <p:spPr>
          <a:xfrm>
            <a:off x="9064638" y="2165135"/>
            <a:ext cx="1545540" cy="97483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CCFA860E-B241-114B-ACC5-A297A5443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35" y="3720663"/>
            <a:ext cx="2006600" cy="1917700"/>
          </a:xfrm>
          <a:prstGeom prst="rect">
            <a:avLst/>
          </a:prstGeom>
        </p:spPr>
      </p:pic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CB437E4-B8C3-6643-83C5-DF6757FF5E0F}"/>
              </a:ext>
            </a:extLst>
          </p:cNvPr>
          <p:cNvCxnSpPr>
            <a:cxnSpLocks/>
          </p:cNvCxnSpPr>
          <p:nvPr/>
        </p:nvCxnSpPr>
        <p:spPr>
          <a:xfrm flipV="1">
            <a:off x="10181835" y="2774731"/>
            <a:ext cx="0" cy="9459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i 8">
            <a:extLst>
              <a:ext uri="{FF2B5EF4-FFF2-40B4-BE49-F238E27FC236}">
                <a16:creationId xmlns:a16="http://schemas.microsoft.com/office/drawing/2014/main" id="{8B0260BB-8C88-0F40-BF5B-0F19CD138D58}"/>
              </a:ext>
            </a:extLst>
          </p:cNvPr>
          <p:cNvSpPr/>
          <p:nvPr/>
        </p:nvSpPr>
        <p:spPr>
          <a:xfrm>
            <a:off x="4512245" y="1163393"/>
            <a:ext cx="759298" cy="81554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58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8350068-2501-0F4D-AF40-509BAC153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27" y="1346670"/>
            <a:ext cx="10930759" cy="54653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757965" y="433577"/>
            <a:ext cx="11013621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Oikeinkirjoituksen </a:t>
            </a:r>
            <a:r>
              <a:rPr lang="fi-FI" sz="4400" dirty="0">
                <a:cs typeface="Arial"/>
              </a:rPr>
              <a:t>tarkistus (Työpöytäversio)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7C5E63B-AAA7-E541-A4C2-49FFAFD5A025}"/>
              </a:ext>
            </a:extLst>
          </p:cNvPr>
          <p:cNvSpPr/>
          <p:nvPr/>
        </p:nvSpPr>
        <p:spPr>
          <a:xfrm>
            <a:off x="756745" y="1797765"/>
            <a:ext cx="593829" cy="65063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2F6E91B5-B513-CE47-A0F0-39EC2E3AC011}"/>
              </a:ext>
            </a:extLst>
          </p:cNvPr>
          <p:cNvSpPr/>
          <p:nvPr/>
        </p:nvSpPr>
        <p:spPr>
          <a:xfrm>
            <a:off x="5796270" y="2883652"/>
            <a:ext cx="3016654" cy="216054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4B06269-DD94-5B47-BEE4-B722BB372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77"/>
          <a:stretch/>
        </p:blipFill>
        <p:spPr>
          <a:xfrm>
            <a:off x="897836" y="2628451"/>
            <a:ext cx="3198264" cy="192509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21BE46C8-87A3-744F-B4D5-F84C581CFA7A}"/>
              </a:ext>
            </a:extLst>
          </p:cNvPr>
          <p:cNvSpPr/>
          <p:nvPr/>
        </p:nvSpPr>
        <p:spPr>
          <a:xfrm>
            <a:off x="3945584" y="1389993"/>
            <a:ext cx="759298" cy="81554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8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214313" y="360004"/>
            <a:ext cx="11387137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Helppokäyttöisyyden tarkistus </a:t>
            </a:r>
            <a:r>
              <a:rPr lang="fi-FI" sz="4400" dirty="0">
                <a:cs typeface="Arial"/>
              </a:rPr>
              <a:t>(Työpöytäversio)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E01D14C-76C9-E04A-A63F-9BEBEC357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93" y="1200463"/>
            <a:ext cx="9664262" cy="5337497"/>
          </a:xfrm>
          <a:prstGeom prst="rect">
            <a:avLst/>
          </a:prstGeom>
        </p:spPr>
      </p:pic>
      <p:sp>
        <p:nvSpPr>
          <p:cNvPr id="15" name="Ellipsi 14">
            <a:extLst>
              <a:ext uri="{FF2B5EF4-FFF2-40B4-BE49-F238E27FC236}">
                <a16:creationId xmlns:a16="http://schemas.microsoft.com/office/drawing/2014/main" id="{C7C5E63B-AAA7-E541-A4C2-49FFAFD5A025}"/>
              </a:ext>
            </a:extLst>
          </p:cNvPr>
          <p:cNvSpPr/>
          <p:nvPr/>
        </p:nvSpPr>
        <p:spPr>
          <a:xfrm>
            <a:off x="2575036" y="1552438"/>
            <a:ext cx="593829" cy="65063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2F6E91B5-B513-CE47-A0F0-39EC2E3AC011}"/>
              </a:ext>
            </a:extLst>
          </p:cNvPr>
          <p:cNvSpPr/>
          <p:nvPr/>
        </p:nvSpPr>
        <p:spPr>
          <a:xfrm>
            <a:off x="8692127" y="1891193"/>
            <a:ext cx="2362099" cy="216054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8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1295441" y="-439834"/>
            <a:ext cx="9998838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Syventävä lukuohjelma (Työpöytäversio)</a:t>
            </a:r>
            <a:endParaRPr lang="fi-FI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559601F-0A50-424C-9236-6889BD364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4" y="1174980"/>
            <a:ext cx="9474592" cy="5329881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DE59FDCF-9CB5-4548-A734-8EDA2446E7D9}"/>
              </a:ext>
            </a:extLst>
          </p:cNvPr>
          <p:cNvSpPr/>
          <p:nvPr/>
        </p:nvSpPr>
        <p:spPr>
          <a:xfrm>
            <a:off x="5407572" y="1190746"/>
            <a:ext cx="409903" cy="51193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9188CC2C-75AD-E849-9ABF-2974C7DA69A9}"/>
              </a:ext>
            </a:extLst>
          </p:cNvPr>
          <p:cNvSpPr/>
          <p:nvPr/>
        </p:nvSpPr>
        <p:spPr>
          <a:xfrm>
            <a:off x="3510455" y="1495400"/>
            <a:ext cx="667391" cy="7275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00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61820E3B-0417-3C4B-B739-FFA14A4C83EF}"/>
              </a:ext>
            </a:extLst>
          </p:cNvPr>
          <p:cNvSpPr/>
          <p:nvPr/>
        </p:nvSpPr>
        <p:spPr>
          <a:xfrm>
            <a:off x="1411055" y="-124523"/>
            <a:ext cx="9799141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i-FI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fi-FI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Syventävä lukuohjelma (Työpöytäversio)</a:t>
            </a:r>
            <a:endParaRPr lang="fi-FI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2F3BC72-9D20-9F4D-A474-D9F276479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68" y="1397258"/>
            <a:ext cx="9207063" cy="5089331"/>
          </a:xfrm>
          <a:prstGeom prst="rect">
            <a:avLst/>
          </a:prstGeom>
        </p:spPr>
      </p:pic>
      <p:sp>
        <p:nvSpPr>
          <p:cNvPr id="12" name="Ellipsi 11">
            <a:extLst>
              <a:ext uri="{FF2B5EF4-FFF2-40B4-BE49-F238E27FC236}">
                <a16:creationId xmlns:a16="http://schemas.microsoft.com/office/drawing/2014/main" id="{9188CC2C-75AD-E849-9ABF-2974C7DA69A9}"/>
              </a:ext>
            </a:extLst>
          </p:cNvPr>
          <p:cNvSpPr/>
          <p:nvPr/>
        </p:nvSpPr>
        <p:spPr>
          <a:xfrm>
            <a:off x="1158772" y="1693631"/>
            <a:ext cx="3129430" cy="7275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6C59F0D-41EA-734E-8AED-4670E71276FA}"/>
              </a:ext>
            </a:extLst>
          </p:cNvPr>
          <p:cNvSpPr txBox="1"/>
          <p:nvPr/>
        </p:nvSpPr>
        <p:spPr>
          <a:xfrm>
            <a:off x="1542684" y="3224280"/>
            <a:ext cx="3852721" cy="19389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Työpöytäversion</a:t>
            </a:r>
            <a:r>
              <a:rPr lang="fi-FI" sz="2400">
                <a:latin typeface="Calibri" panose="020F0502020204030204"/>
              </a:rPr>
              <a:t> </a:t>
            </a:r>
            <a:endParaRPr lang="fi-FI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Syventävä lukuohjelma on</a:t>
            </a:r>
            <a:r>
              <a:rPr lang="fi-FI" sz="2400">
                <a:latin typeface="Calibri" panose="020F0502020204030204"/>
              </a:rPr>
              <a:t> </a:t>
            </a:r>
            <a:endParaRPr lang="fi-FI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suppeampi versio</a:t>
            </a:r>
            <a:r>
              <a:rPr lang="fi-FI" sz="2400">
                <a:latin typeface="Calibri" panose="020F0502020204030204"/>
              </a:rPr>
              <a:t>  </a:t>
            </a:r>
            <a:endParaRPr lang="fi-FI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O365 pilvipalvelun</a:t>
            </a:r>
            <a:endParaRPr lang="fi-FI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Syventävästä lukuohjelmasta.</a:t>
            </a:r>
            <a:endParaRPr lang="fi-FI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364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32C745D-69B4-564D-96DB-B44A8521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641850"/>
            <a:ext cx="3611880" cy="1535865"/>
          </a:xfrm>
        </p:spPr>
        <p:txBody>
          <a:bodyPr>
            <a:normAutofit/>
          </a:bodyPr>
          <a:lstStyle/>
          <a:p>
            <a:r>
              <a:rPr lang="fi-FI" sz="4800"/>
              <a:t>Syventävä lukuohjelma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F24CA4-DC30-564B-A157-DF7664947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40" y="641850"/>
            <a:ext cx="6053160" cy="1535865"/>
          </a:xfrm>
        </p:spPr>
        <p:txBody>
          <a:bodyPr anchor="ctr">
            <a:normAutofit/>
          </a:bodyPr>
          <a:lstStyle/>
          <a:p>
            <a:r>
              <a:rPr lang="fi-FI" sz="3200"/>
              <a:t>Word Online</a:t>
            </a:r>
          </a:p>
        </p:txBody>
      </p:sp>
      <p:pic>
        <p:nvPicPr>
          <p:cNvPr id="4" name="Sisällön paikkamerkki 4" descr="Ruutukaappauskuva Microsoft 365 Online näkymästä, jossa eri palveluiden logoja. Korostettuuna Word logo ">
            <a:extLst>
              <a:ext uri="{FF2B5EF4-FFF2-40B4-BE49-F238E27FC236}">
                <a16:creationId xmlns:a16="http://schemas.microsoft.com/office/drawing/2014/main" id="{E58BB06B-5B03-F143-8025-571652B07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6" b="-1"/>
          <a:stretch/>
        </p:blipFill>
        <p:spPr>
          <a:xfrm>
            <a:off x="554416" y="2731167"/>
            <a:ext cx="11167447" cy="3484983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BAE9E70-9C1E-8A4C-AC56-C85994FD9E2E}"/>
              </a:ext>
            </a:extLst>
          </p:cNvPr>
          <p:cNvSpPr/>
          <p:nvPr/>
        </p:nvSpPr>
        <p:spPr>
          <a:xfrm>
            <a:off x="3955596" y="3543340"/>
            <a:ext cx="1214439" cy="93031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8923C44E-3F64-564D-B2A5-0528A42F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4CC41FEA-8C01-E847-BDF7-746C9B929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798BE56D-0340-DE4F-82A0-6FF428910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452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6025F1-C814-4D96-9787-FC9E4411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27" y="382829"/>
            <a:ext cx="11032435" cy="1331842"/>
          </a:xfrm>
        </p:spPr>
        <p:txBody>
          <a:bodyPr>
            <a:normAutofit/>
          </a:bodyPr>
          <a:lstStyle/>
          <a:p>
            <a:r>
              <a:rPr lang="fi-FI">
                <a:latin typeface="Calibri"/>
                <a:cs typeface="Arial"/>
              </a:rPr>
              <a:t>Microsoft 365 Syventävä lukuohjelma</a:t>
            </a:r>
          </a:p>
        </p:txBody>
      </p:sp>
      <p:pic>
        <p:nvPicPr>
          <p:cNvPr id="5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0184C866-5D7C-4468-BA4D-9886EABC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0459"/>
            <a:ext cx="10515600" cy="2921670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57CBA8A-547C-49A2-84A5-D5E11F6452AB}"/>
              </a:ext>
            </a:extLst>
          </p:cNvPr>
          <p:cNvSpPr txBox="1"/>
          <p:nvPr/>
        </p:nvSpPr>
        <p:spPr>
          <a:xfrm>
            <a:off x="421831" y="1883220"/>
            <a:ext cx="1070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/>
              <a:t>Kirjaudu Office 365  ja valitse Word-online dokumenttipohja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5F5757B7-A13E-2B45-B224-32CC15173FE5}"/>
              </a:ext>
            </a:extLst>
          </p:cNvPr>
          <p:cNvSpPr/>
          <p:nvPr/>
        </p:nvSpPr>
        <p:spPr>
          <a:xfrm>
            <a:off x="3597493" y="3266759"/>
            <a:ext cx="1214439" cy="93031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5011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B3373-703F-445B-8E9C-C386F480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69" y="748468"/>
            <a:ext cx="7729728" cy="655386"/>
          </a:xfrm>
        </p:spPr>
        <p:txBody>
          <a:bodyPr>
            <a:noAutofit/>
          </a:bodyPr>
          <a:lstStyle/>
          <a:p>
            <a:r>
              <a:rPr lang="fi-FI">
                <a:latin typeface="Calibri"/>
                <a:cs typeface="Arial"/>
              </a:rPr>
              <a:t>Sanele, kirjoita tai kopioi teksti </a:t>
            </a:r>
            <a:endParaRPr lang="fi-FI"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C2F2A4A4-3893-4A6C-B7F6-F5D75BD08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6" y="1762563"/>
            <a:ext cx="10334427" cy="4351338"/>
          </a:xfr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1D40A596-B26C-494D-87F1-7728600DBF0A}"/>
              </a:ext>
            </a:extLst>
          </p:cNvPr>
          <p:cNvSpPr/>
          <p:nvPr/>
        </p:nvSpPr>
        <p:spPr>
          <a:xfrm>
            <a:off x="8900603" y="2119494"/>
            <a:ext cx="986589" cy="66173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Nuoli oikealle 3">
            <a:extLst>
              <a:ext uri="{FF2B5EF4-FFF2-40B4-BE49-F238E27FC236}">
                <a16:creationId xmlns:a16="http://schemas.microsoft.com/office/drawing/2014/main" id="{52AF0316-C0ED-7C40-80BE-4220F3313821}"/>
              </a:ext>
            </a:extLst>
          </p:cNvPr>
          <p:cNvSpPr/>
          <p:nvPr/>
        </p:nvSpPr>
        <p:spPr>
          <a:xfrm rot="16200000">
            <a:off x="8994902" y="3235250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25A6233-110C-4549-8D47-4BD1237E5026}"/>
              </a:ext>
            </a:extLst>
          </p:cNvPr>
          <p:cNvSpPr txBox="1"/>
          <p:nvPr/>
        </p:nvSpPr>
        <p:spPr>
          <a:xfrm>
            <a:off x="8805058" y="4436660"/>
            <a:ext cx="2539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Chrome-selaimella </a:t>
            </a:r>
          </a:p>
          <a:p>
            <a:r>
              <a:rPr lang="fi-FI"/>
              <a:t>voit myös sanella tekstiä!</a:t>
            </a:r>
          </a:p>
        </p:txBody>
      </p:sp>
    </p:spTree>
    <p:extLst>
      <p:ext uri="{BB962C8B-B14F-4D97-AF65-F5344CB8AC3E}">
        <p14:creationId xmlns:p14="http://schemas.microsoft.com/office/powerpoint/2010/main" val="1921234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26E91DE-586A-9D42-ADEE-31082D7E8026}"/>
              </a:ext>
            </a:extLst>
          </p:cNvPr>
          <p:cNvSpPr/>
          <p:nvPr/>
        </p:nvSpPr>
        <p:spPr>
          <a:xfrm>
            <a:off x="1043140" y="647764"/>
            <a:ext cx="1102497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4400">
                <a:latin typeface="Calibri"/>
                <a:cs typeface="Arial"/>
              </a:rPr>
              <a:t>Syventävä lukuohjelma Online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A3E8030-FC4D-F541-AD5E-03E04BE20D5C}"/>
              </a:ext>
            </a:extLst>
          </p:cNvPr>
          <p:cNvSpPr txBox="1"/>
          <p:nvPr/>
        </p:nvSpPr>
        <p:spPr>
          <a:xfrm>
            <a:off x="5726906" y="4362240"/>
            <a:ext cx="4481933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Avaa Word Online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Kirjoita, sanele tai kopioi tekstiä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Valitse Näytä-välilehti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Valitse Syventävä lukuohjelma</a:t>
            </a:r>
          </a:p>
        </p:txBody>
      </p:sp>
      <p:pic>
        <p:nvPicPr>
          <p:cNvPr id="4" name="Kuva 3" descr="Kuvakaappaus Word Online Työkalurivistä." title="Syventävä lukuohjelma">
            <a:extLst>
              <a:ext uri="{FF2B5EF4-FFF2-40B4-BE49-F238E27FC236}">
                <a16:creationId xmlns:a16="http://schemas.microsoft.com/office/drawing/2014/main" id="{A9E625D7-41A9-5847-9A72-2D266C6C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57" y="1421793"/>
            <a:ext cx="9734551" cy="29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6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AC90743-364D-A443-BADE-5FC9B5A6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71" y="61710"/>
            <a:ext cx="4554242" cy="6414426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7858F29F-B937-074D-8F62-5A8CEC81E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308331"/>
            <a:ext cx="1309310" cy="549669"/>
            <a:chOff x="4165206" y="2924464"/>
            <a:chExt cx="3960275" cy="1415098"/>
          </a:xfrm>
        </p:grpSpPr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6CB46DF7-341F-C24B-8FF6-420C63C7D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E5BEADF-A2CA-F344-BC1A-693B69944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202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26E91DE-586A-9D42-ADEE-31082D7E8026}"/>
              </a:ext>
            </a:extLst>
          </p:cNvPr>
          <p:cNvSpPr/>
          <p:nvPr/>
        </p:nvSpPr>
        <p:spPr>
          <a:xfrm>
            <a:off x="822423" y="521640"/>
            <a:ext cx="1102497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4400">
                <a:latin typeface="Calibri"/>
                <a:cs typeface="Arial"/>
              </a:rPr>
              <a:t>Syventävä lukuohjelma</a:t>
            </a:r>
          </a:p>
        </p:txBody>
      </p:sp>
      <p:pic>
        <p:nvPicPr>
          <p:cNvPr id="5" name="Kuva 4" descr="Kuvakaapus Syventävän lukuohjelman näkymästä">
            <a:extLst>
              <a:ext uri="{FF2B5EF4-FFF2-40B4-BE49-F238E27FC236}">
                <a16:creationId xmlns:a16="http://schemas.microsoft.com/office/drawing/2014/main" id="{EF11C983-76AC-C34E-A681-6D206BEC9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3" y="1458033"/>
            <a:ext cx="8248897" cy="421105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CEF610A7-006F-AD43-8636-F4CE85A613BB}"/>
              </a:ext>
            </a:extLst>
          </p:cNvPr>
          <p:cNvSpPr txBox="1"/>
          <p:nvPr/>
        </p:nvSpPr>
        <p:spPr>
          <a:xfrm>
            <a:off x="9082685" y="1671638"/>
            <a:ext cx="22868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200">
                <a:latin typeface="Calibri" panose="020F0502020204030204" pitchFamily="34" charset="0"/>
                <a:cs typeface="Calibri" panose="020F0502020204030204" pitchFamily="34" charset="0"/>
              </a:rPr>
              <a:t>Syventävässä lukuohjelmassa voi kuunnella tekstin</a:t>
            </a:r>
          </a:p>
          <a:p>
            <a:pPr marL="342900" indent="-342900">
              <a:buFont typeface="+mj-lt"/>
              <a:buAutoNum type="arabicPeriod"/>
            </a:pPr>
            <a:endParaRPr lang="fi-FI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>
                <a:latin typeface="Calibri" panose="020F0502020204030204" pitchFamily="34" charset="0"/>
                <a:cs typeface="Calibri" panose="020F0502020204030204" pitchFamily="34" charset="0"/>
              </a:rPr>
              <a:t>Oikeasta yläkulmasta löytyy valikko, jossa on kolme symbolia. </a:t>
            </a:r>
          </a:p>
          <a:p>
            <a:endParaRPr lang="fi-FI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93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26E91DE-586A-9D42-ADEE-31082D7E8026}"/>
              </a:ext>
            </a:extLst>
          </p:cNvPr>
          <p:cNvSpPr/>
          <p:nvPr/>
        </p:nvSpPr>
        <p:spPr>
          <a:xfrm>
            <a:off x="822423" y="521640"/>
            <a:ext cx="1102497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4400">
                <a:latin typeface="Calibri"/>
                <a:cs typeface="Arial"/>
              </a:rPr>
              <a:t>Syventävä lukuohjelma</a:t>
            </a:r>
          </a:p>
        </p:txBody>
      </p:sp>
      <p:pic>
        <p:nvPicPr>
          <p:cNvPr id="3" name="Kuva 2" descr="Kuvakaappauus Syventävän lukuohjelman kolmesta lisämuokkausvalikosta">
            <a:extLst>
              <a:ext uri="{FF2B5EF4-FFF2-40B4-BE49-F238E27FC236}">
                <a16:creationId xmlns:a16="http://schemas.microsoft.com/office/drawing/2014/main" id="{0D0C385F-3125-1D40-800C-B13A72119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911550"/>
            <a:ext cx="7219950" cy="3712354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F851A3B-8BA8-0B4B-8790-E0089498ACE7}"/>
              </a:ext>
            </a:extLst>
          </p:cNvPr>
          <p:cNvSpPr txBox="1"/>
          <p:nvPr/>
        </p:nvSpPr>
        <p:spPr>
          <a:xfrm>
            <a:off x="8259639" y="1520785"/>
            <a:ext cx="3416300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Ensimmäisestä (AA kuvake) valikosta löytyy tekstiasetukset</a:t>
            </a:r>
          </a:p>
          <a:p>
            <a:pPr marL="342900" indent="-342900">
              <a:buFont typeface="+mj-lt"/>
              <a:buAutoNum type="arabicPeriod"/>
            </a:pPr>
            <a:endParaRPr lang="fi-FI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Keskimmäisestä valikosta löytyy kielioppiasetukset</a:t>
            </a:r>
          </a:p>
          <a:p>
            <a:pPr marL="342900" indent="-342900">
              <a:buFont typeface="+mj-lt"/>
              <a:buAutoNum type="arabicPeriod"/>
            </a:pPr>
            <a:endParaRPr lang="fi-FI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400">
                <a:latin typeface="Calibri"/>
                <a:cs typeface="Calibri"/>
              </a:rPr>
              <a:t>Kolmannesta (kirjakuvake) valikosta löytyvät lukemisasetukset</a:t>
            </a:r>
          </a:p>
          <a:p>
            <a:endParaRPr lang="fi-FI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78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26E91DE-586A-9D42-ADEE-31082D7E8026}"/>
              </a:ext>
            </a:extLst>
          </p:cNvPr>
          <p:cNvSpPr/>
          <p:nvPr/>
        </p:nvSpPr>
        <p:spPr>
          <a:xfrm>
            <a:off x="822423" y="521640"/>
            <a:ext cx="1102497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4400">
                <a:latin typeface="Calibri"/>
                <a:cs typeface="Arial"/>
              </a:rPr>
              <a:t>Syventävä lukuohjelma</a:t>
            </a:r>
          </a:p>
        </p:txBody>
      </p:sp>
      <p:pic>
        <p:nvPicPr>
          <p:cNvPr id="4" name="Kuva 3" descr="Kuvakaappauskuva Syventävän lukuohjelman lukemisasettusvalikosta">
            <a:extLst>
              <a:ext uri="{FF2B5EF4-FFF2-40B4-BE49-F238E27FC236}">
                <a16:creationId xmlns:a16="http://schemas.microsoft.com/office/drawing/2014/main" id="{3C732FAD-FDB2-4343-948D-5803D01B58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2" y="1543564"/>
            <a:ext cx="7815968" cy="4119527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E1441514-A701-EA4B-A3D3-2D925DAF5D19}"/>
              </a:ext>
            </a:extLst>
          </p:cNvPr>
          <p:cNvSpPr txBox="1"/>
          <p:nvPr/>
        </p:nvSpPr>
        <p:spPr>
          <a:xfrm>
            <a:off x="8585200" y="1700213"/>
            <a:ext cx="2859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200">
                <a:latin typeface="Calibri" panose="020F0502020204030204" pitchFamily="34" charset="0"/>
                <a:cs typeface="Calibri" panose="020F0502020204030204" pitchFamily="34" charset="0"/>
              </a:rPr>
              <a:t>Rivin kohdistus valikosta voi valita näyttääkö 1-3 riviä tekstiä.</a:t>
            </a:r>
          </a:p>
          <a:p>
            <a:pPr marL="342900" indent="-342900">
              <a:buFont typeface="+mj-lt"/>
              <a:buAutoNum type="arabicPeriod"/>
            </a:pPr>
            <a:endParaRPr lang="fi-FI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>
                <a:latin typeface="Calibri" panose="020F0502020204030204" pitchFamily="34" charset="0"/>
                <a:cs typeface="Calibri" panose="020F0502020204030204" pitchFamily="34" charset="0"/>
              </a:rPr>
              <a:t>Kuvasanasto näyttää tekstissä kuvan</a:t>
            </a:r>
          </a:p>
          <a:p>
            <a:pPr marL="342900" indent="-342900">
              <a:buFont typeface="+mj-lt"/>
              <a:buAutoNum type="arabicPeriod"/>
            </a:pPr>
            <a:endParaRPr lang="fi-FI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>
                <a:latin typeface="Calibri" panose="020F0502020204030204" pitchFamily="34" charset="0"/>
                <a:cs typeface="Calibri" panose="020F0502020204030204" pitchFamily="34" charset="0"/>
              </a:rPr>
              <a:t>Käännä valikosta voi kääntää koko tekstin tai sana kerrallaan</a:t>
            </a:r>
          </a:p>
          <a:p>
            <a:endParaRPr lang="fi-FI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44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47BE0A-385E-8248-9457-B881A0D3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641850"/>
            <a:ext cx="3611880" cy="1535865"/>
          </a:xfrm>
        </p:spPr>
        <p:txBody>
          <a:bodyPr>
            <a:normAutofit/>
          </a:bodyPr>
          <a:lstStyle/>
          <a:p>
            <a:r>
              <a:rPr lang="fi-FI" sz="4800" err="1"/>
              <a:t>Teams</a:t>
            </a:r>
            <a:endParaRPr lang="fi-FI" sz="4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9D806-4010-0946-B4F7-98996FD1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40" y="641850"/>
            <a:ext cx="6053160" cy="1535865"/>
          </a:xfrm>
        </p:spPr>
        <p:txBody>
          <a:bodyPr anchor="ctr">
            <a:noAutofit/>
          </a:bodyPr>
          <a:lstStyle/>
          <a:p>
            <a:r>
              <a:rPr lang="fi-FI"/>
              <a:t>Syventävä lukuohjelma</a:t>
            </a:r>
          </a:p>
          <a:p>
            <a:r>
              <a:rPr lang="fi-FI"/>
              <a:t>Käännä</a:t>
            </a:r>
          </a:p>
          <a:p>
            <a:r>
              <a:rPr lang="fi-FI"/>
              <a:t>Kyselyt</a:t>
            </a:r>
          </a:p>
          <a:p>
            <a:r>
              <a:rPr lang="fi-FI"/>
              <a:t>Taustamelun poisto</a:t>
            </a:r>
          </a:p>
        </p:txBody>
      </p:sp>
      <p:pic>
        <p:nvPicPr>
          <p:cNvPr id="16" name="Kuva 15" descr="Ruutukaappauskuva Teams keskustelusta. Nuoli osoittaa kolmea pistettä ja sen alle avautuvasta valikosta ympäröity Käännä ja Syventävä lukuohjelma sekä Lisää toimintoja, josta avautuu kuvake mistä voi luoda kyselyitä">
            <a:extLst>
              <a:ext uri="{FF2B5EF4-FFF2-40B4-BE49-F238E27FC236}">
                <a16:creationId xmlns:a16="http://schemas.microsoft.com/office/drawing/2014/main" id="{E3AC1DD9-A2D7-F44F-9A89-72DA85B8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892" y="2731167"/>
            <a:ext cx="7667518" cy="3813169"/>
          </a:xfrm>
          <a:prstGeom prst="rect">
            <a:avLst/>
          </a:prstGeom>
        </p:spPr>
      </p:pic>
      <p:sp>
        <p:nvSpPr>
          <p:cNvPr id="14" name="Ellipsi 13">
            <a:extLst>
              <a:ext uri="{FF2B5EF4-FFF2-40B4-BE49-F238E27FC236}">
                <a16:creationId xmlns:a16="http://schemas.microsoft.com/office/drawing/2014/main" id="{3049D39C-5F4B-9D4B-A10B-E07AF6A17EDA}"/>
              </a:ext>
            </a:extLst>
          </p:cNvPr>
          <p:cNvSpPr/>
          <p:nvPr/>
        </p:nvSpPr>
        <p:spPr>
          <a:xfrm>
            <a:off x="7187981" y="4363818"/>
            <a:ext cx="2084606" cy="136546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E6D4083F-8A33-A84A-BBBF-1405AD42E1FA}"/>
              </a:ext>
            </a:extLst>
          </p:cNvPr>
          <p:cNvSpPr/>
          <p:nvPr/>
        </p:nvSpPr>
        <p:spPr>
          <a:xfrm>
            <a:off x="2085975" y="4614864"/>
            <a:ext cx="671513" cy="271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Nuoli oikealle 17">
            <a:extLst>
              <a:ext uri="{FF2B5EF4-FFF2-40B4-BE49-F238E27FC236}">
                <a16:creationId xmlns:a16="http://schemas.microsoft.com/office/drawing/2014/main" id="{995E5A4F-22D4-1147-B908-1B7EF53860C3}"/>
              </a:ext>
            </a:extLst>
          </p:cNvPr>
          <p:cNvSpPr/>
          <p:nvPr/>
        </p:nvSpPr>
        <p:spPr>
          <a:xfrm rot="5400000">
            <a:off x="7954828" y="2464896"/>
            <a:ext cx="522188" cy="427406"/>
          </a:xfrm>
          <a:prstGeom prst="rightArrow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F296B933-F564-BE45-BC33-1389526E1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FB77B2C6-5EC7-0440-84DB-1ACB3B322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DE1186DD-1AB3-5644-888C-11F6C2D30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692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26E91DE-586A-9D42-ADEE-31082D7E8026}"/>
              </a:ext>
            </a:extLst>
          </p:cNvPr>
          <p:cNvSpPr/>
          <p:nvPr/>
        </p:nvSpPr>
        <p:spPr>
          <a:xfrm>
            <a:off x="822423" y="521640"/>
            <a:ext cx="1102497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4400">
                <a:latin typeface="Calibri"/>
                <a:cs typeface="Arial"/>
              </a:rPr>
              <a:t>Syventävä lukuohjelma löytyy</a:t>
            </a:r>
          </a:p>
        </p:txBody>
      </p:sp>
      <p:sp>
        <p:nvSpPr>
          <p:cNvPr id="8" name="Tekstiruutu 7" descr="Linkki Microsoft oppimistyökaluut nettisivuille">
            <a:extLst>
              <a:ext uri="{FF2B5EF4-FFF2-40B4-BE49-F238E27FC236}">
                <a16:creationId xmlns:a16="http://schemas.microsoft.com/office/drawing/2014/main" id="{5CC52196-6D2C-D04E-AA14-D4A5149B5C7D}"/>
              </a:ext>
            </a:extLst>
          </p:cNvPr>
          <p:cNvSpPr txBox="1"/>
          <p:nvPr/>
        </p:nvSpPr>
        <p:spPr>
          <a:xfrm>
            <a:off x="582585" y="6368714"/>
            <a:ext cx="9154237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Kuvan </a:t>
            </a:r>
            <a:r>
              <a:rPr lang="en-US" sz="2400" err="1">
                <a:latin typeface="Calibri" panose="020F0502020204030204" pitchFamily="34" charset="0"/>
                <a:cs typeface="Calibri" panose="020F0502020204030204" pitchFamily="34" charset="0"/>
              </a:rPr>
              <a:t>lähde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Microsoft, Syventävä lukuohjelma, oppimistyökalut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Kuva 12" descr="One Drive logo">
            <a:extLst>
              <a:ext uri="{FF2B5EF4-FFF2-40B4-BE49-F238E27FC236}">
                <a16:creationId xmlns:a16="http://schemas.microsoft.com/office/drawing/2014/main" id="{C8F2187E-3574-3D47-90BF-2B62E6EC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637" y="1454115"/>
            <a:ext cx="2050764" cy="1158681"/>
          </a:xfrm>
          <a:prstGeom prst="rect">
            <a:avLst/>
          </a:prstGeom>
        </p:spPr>
      </p:pic>
      <p:pic>
        <p:nvPicPr>
          <p:cNvPr id="14" name="Kuva 13" descr="Power Point logo">
            <a:extLst>
              <a:ext uri="{FF2B5EF4-FFF2-40B4-BE49-F238E27FC236}">
                <a16:creationId xmlns:a16="http://schemas.microsoft.com/office/drawing/2014/main" id="{70F4F000-1E69-6041-B65F-BEB9EA499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548" y="1425624"/>
            <a:ext cx="1438258" cy="1377131"/>
          </a:xfrm>
          <a:prstGeom prst="rect">
            <a:avLst/>
          </a:prstGeom>
        </p:spPr>
      </p:pic>
      <p:pic>
        <p:nvPicPr>
          <p:cNvPr id="15" name="Kuva 14" descr="Forms logo ja teksti">
            <a:extLst>
              <a:ext uri="{FF2B5EF4-FFF2-40B4-BE49-F238E27FC236}">
                <a16:creationId xmlns:a16="http://schemas.microsoft.com/office/drawing/2014/main" id="{E9DC0651-488B-174D-961B-B923F48B1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953" y="1552793"/>
            <a:ext cx="2050764" cy="1122792"/>
          </a:xfrm>
          <a:prstGeom prst="rect">
            <a:avLst/>
          </a:prstGeom>
        </p:spPr>
      </p:pic>
      <p:pic>
        <p:nvPicPr>
          <p:cNvPr id="16" name="Sisällön paikkamerkki 6" descr="Ruutukaappauskuva, OneNote Online, Word Online, Outlook Online, Office Lens, Microsoft Edge ja Microsoft Teams logot ja tekstit">
            <a:extLst>
              <a:ext uri="{FF2B5EF4-FFF2-40B4-BE49-F238E27FC236}">
                <a16:creationId xmlns:a16="http://schemas.microsoft.com/office/drawing/2014/main" id="{D5544C12-08D0-8846-8AF4-92F3E7969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14" y="2960496"/>
            <a:ext cx="11024972" cy="27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25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3290FC1-6ECB-494E-84D8-E2E1BB67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0" y="302818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Edge-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selain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/>
              <a:t>S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yventävä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lukuohjelma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toimi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kaikilla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nettisivuilla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6" name="Google Shape;166;p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64608" y="1530529"/>
            <a:ext cx="6846363" cy="3645688"/>
          </a:xfrm>
          <a:prstGeom prst="rect">
            <a:avLst/>
          </a:prstGeom>
          <a:noFill/>
        </p:spPr>
      </p:pic>
      <p:sp>
        <p:nvSpPr>
          <p:cNvPr id="167" name="Google Shape;167;p32"/>
          <p:cNvSpPr/>
          <p:nvPr/>
        </p:nvSpPr>
        <p:spPr>
          <a:xfrm>
            <a:off x="10326573" y="996968"/>
            <a:ext cx="426938" cy="46258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2794896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84B69CB-55CF-D840-B4D5-CB122F9E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Edge-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selain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syventävä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lukuohjelma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3" name="Google Shape;173;p3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64608" y="1410718"/>
            <a:ext cx="6846363" cy="3885310"/>
          </a:xfrm>
          <a:prstGeom prst="rect">
            <a:avLst/>
          </a:prstGeom>
          <a:noFill/>
        </p:spPr>
      </p:pic>
      <p:sp>
        <p:nvSpPr>
          <p:cNvPr id="174" name="Google Shape;174;p33"/>
          <p:cNvSpPr/>
          <p:nvPr/>
        </p:nvSpPr>
        <p:spPr>
          <a:xfrm>
            <a:off x="8846266" y="2188361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75" name="Google Shape;175;p33"/>
          <p:cNvSpPr/>
          <p:nvPr/>
        </p:nvSpPr>
        <p:spPr>
          <a:xfrm>
            <a:off x="9673203" y="2174292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76" name="Google Shape;176;p33"/>
          <p:cNvSpPr/>
          <p:nvPr/>
        </p:nvSpPr>
        <p:spPr>
          <a:xfrm>
            <a:off x="10317721" y="2188361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77" name="Google Shape;177;p33"/>
          <p:cNvSpPr/>
          <p:nvPr/>
        </p:nvSpPr>
        <p:spPr>
          <a:xfrm>
            <a:off x="11063534" y="2196967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4012306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932495F0-C5CB-4823-AE70-EED61EBAB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84B69CB-55CF-D840-B4D5-CB122F9E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5" y="1397670"/>
            <a:ext cx="5559038" cy="22470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Edge-</a:t>
            </a:r>
            <a:r>
              <a:rPr lang="en-US" dirty="0" err="1"/>
              <a:t>selain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Lue </a:t>
            </a:r>
            <a:r>
              <a:rPr lang="en-US" dirty="0" err="1"/>
              <a:t>ääneen</a:t>
            </a:r>
            <a:r>
              <a:rPr lang="en-US" dirty="0"/>
              <a:t> –</a:t>
            </a:r>
            <a:r>
              <a:rPr lang="en-US" dirty="0" err="1"/>
              <a:t>toiminto</a:t>
            </a:r>
            <a:br>
              <a:rPr lang="en-US" sz="2800" dirty="0"/>
            </a:br>
            <a:br>
              <a:rPr lang="en-US" sz="5000" dirty="0"/>
            </a:br>
            <a:endParaRPr lang="en-US" sz="5000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B8B9C25-D80D-48EC-B83A-231219A8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82975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0088CF7-06E8-1D43-ADA3-880D2FE6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57" y="4527439"/>
            <a:ext cx="5441001" cy="202677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601CC70B-8875-45A1-8AFD-7D546E3C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897" y="4177748"/>
            <a:ext cx="482440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C69FC9C-181D-F14D-8851-27B4E2853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161" y="929281"/>
            <a:ext cx="5441001" cy="2992550"/>
          </a:xfrm>
          <a:prstGeom prst="rect">
            <a:avLst/>
          </a:prstGeom>
        </p:spPr>
      </p:pic>
      <p:sp>
        <p:nvSpPr>
          <p:cNvPr id="177" name="Google Shape;177;p33"/>
          <p:cNvSpPr/>
          <p:nvPr/>
        </p:nvSpPr>
        <p:spPr>
          <a:xfrm>
            <a:off x="7924536" y="2646878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75" name="Google Shape;175;p33"/>
          <p:cNvSpPr/>
          <p:nvPr/>
        </p:nvSpPr>
        <p:spPr>
          <a:xfrm rot="10800000">
            <a:off x="8847490" y="4181794"/>
            <a:ext cx="171273" cy="511833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2" name="Google Shape;175;p33">
            <a:extLst>
              <a:ext uri="{FF2B5EF4-FFF2-40B4-BE49-F238E27FC236}">
                <a16:creationId xmlns:a16="http://schemas.microsoft.com/office/drawing/2014/main" id="{C99EF63B-6C7D-AA49-9B82-B039B067CA18}"/>
              </a:ext>
            </a:extLst>
          </p:cNvPr>
          <p:cNvSpPr/>
          <p:nvPr/>
        </p:nvSpPr>
        <p:spPr>
          <a:xfrm rot="10800000" flipH="1">
            <a:off x="8635642" y="4182754"/>
            <a:ext cx="171273" cy="51183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2754466-FA98-0D4F-84D7-20606A2C1AD5}"/>
              </a:ext>
            </a:extLst>
          </p:cNvPr>
          <p:cNvSpPr txBox="1"/>
          <p:nvPr/>
        </p:nvSpPr>
        <p:spPr>
          <a:xfrm>
            <a:off x="853897" y="2725504"/>
            <a:ext cx="3859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Valitse</a:t>
            </a:r>
            <a:r>
              <a:rPr lang="en-US" sz="2400" dirty="0"/>
              <a:t> </a:t>
            </a:r>
            <a:r>
              <a:rPr lang="en-US" sz="2400" dirty="0" err="1"/>
              <a:t>teksti</a:t>
            </a:r>
            <a:r>
              <a:rPr lang="en-US" sz="2400" dirty="0"/>
              <a:t> ja </a:t>
            </a:r>
            <a:r>
              <a:rPr lang="en-US" sz="2400" dirty="0" err="1"/>
              <a:t>klikkaa</a:t>
            </a:r>
            <a:r>
              <a:rPr lang="en-US" sz="2400" dirty="0"/>
              <a:t>  </a:t>
            </a:r>
            <a:r>
              <a:rPr lang="en-US" sz="2400" dirty="0" err="1"/>
              <a:t>hiiren</a:t>
            </a:r>
            <a:r>
              <a:rPr lang="en-US" sz="2400" dirty="0"/>
              <a:t> </a:t>
            </a:r>
            <a:r>
              <a:rPr lang="en-US" sz="2400" dirty="0" err="1"/>
              <a:t>oikealla</a:t>
            </a:r>
            <a:r>
              <a:rPr lang="en-US" sz="2400" dirty="0"/>
              <a:t> </a:t>
            </a:r>
            <a:r>
              <a:rPr lang="en-US" sz="2400" dirty="0" err="1"/>
              <a:t>painikkeella</a:t>
            </a:r>
            <a:r>
              <a:rPr lang="en-US" sz="2400" dirty="0"/>
              <a:t> </a:t>
            </a:r>
            <a:r>
              <a:rPr lang="en-US" sz="2400" dirty="0" err="1"/>
              <a:t>valittua</a:t>
            </a:r>
            <a:r>
              <a:rPr lang="en-US" sz="2400" dirty="0"/>
              <a:t> </a:t>
            </a:r>
            <a:r>
              <a:rPr lang="en-US" sz="2400" dirty="0" err="1"/>
              <a:t>tekstiä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Avautuvasta</a:t>
            </a:r>
            <a:r>
              <a:rPr lang="en-US" sz="2400" dirty="0"/>
              <a:t> </a:t>
            </a:r>
            <a:r>
              <a:rPr lang="en-US" sz="2400" dirty="0" err="1"/>
              <a:t>valikosta</a:t>
            </a:r>
            <a:r>
              <a:rPr lang="en-US" sz="2400" dirty="0"/>
              <a:t> </a:t>
            </a:r>
            <a:r>
              <a:rPr lang="en-US" sz="2400" dirty="0" err="1"/>
              <a:t>voit</a:t>
            </a:r>
            <a:r>
              <a:rPr lang="en-US" sz="2400" dirty="0"/>
              <a:t> </a:t>
            </a:r>
            <a:r>
              <a:rPr lang="en-US" sz="2400" dirty="0" err="1"/>
              <a:t>säätää</a:t>
            </a:r>
            <a:r>
              <a:rPr lang="en-US" sz="2400" dirty="0"/>
              <a:t> </a:t>
            </a:r>
            <a:r>
              <a:rPr lang="en-US" sz="2400" dirty="0" err="1"/>
              <a:t>äänen</a:t>
            </a:r>
            <a:r>
              <a:rPr lang="en-US" sz="2400" dirty="0"/>
              <a:t> </a:t>
            </a:r>
            <a:r>
              <a:rPr lang="en-US" sz="2400" dirty="0" err="1"/>
              <a:t>voimakkuutta</a:t>
            </a:r>
            <a:r>
              <a:rPr lang="en-US" sz="2400" dirty="0"/>
              <a:t> tai </a:t>
            </a:r>
            <a:r>
              <a:rPr lang="en-US" sz="2400" dirty="0" err="1"/>
              <a:t>nopeutta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651296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84B69CB-55CF-D840-B4D5-CB122F9E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Edge-</a:t>
            </a:r>
            <a:r>
              <a:rPr lang="en-US" dirty="0" err="1"/>
              <a:t>selain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Kokoelmat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174;p33">
            <a:extLst>
              <a:ext uri="{FF2B5EF4-FFF2-40B4-BE49-F238E27FC236}">
                <a16:creationId xmlns:a16="http://schemas.microsoft.com/office/drawing/2014/main" id="{A9D2B0AA-DA14-3946-A56B-FA8AFB4796F3}"/>
              </a:ext>
            </a:extLst>
          </p:cNvPr>
          <p:cNvSpPr/>
          <p:nvPr/>
        </p:nvSpPr>
        <p:spPr>
          <a:xfrm rot="10800000">
            <a:off x="11097753" y="1294336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pic>
        <p:nvPicPr>
          <p:cNvPr id="23" name="Kuva 2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CD8C3F1-A044-9E48-B8BB-51456835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01" y="1734984"/>
            <a:ext cx="7234861" cy="3388032"/>
          </a:xfrm>
          <a:prstGeom prst="rect">
            <a:avLst/>
          </a:prstGeom>
        </p:spPr>
      </p:pic>
      <p:sp>
        <p:nvSpPr>
          <p:cNvPr id="21" name="Google Shape;175;p33">
            <a:extLst>
              <a:ext uri="{FF2B5EF4-FFF2-40B4-BE49-F238E27FC236}">
                <a16:creationId xmlns:a16="http://schemas.microsoft.com/office/drawing/2014/main" id="{8E66E910-AC21-0340-830F-78B19F8F9EAC}"/>
              </a:ext>
            </a:extLst>
          </p:cNvPr>
          <p:cNvSpPr/>
          <p:nvPr/>
        </p:nvSpPr>
        <p:spPr>
          <a:xfrm>
            <a:off x="10712159" y="3701678"/>
            <a:ext cx="385594" cy="44064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1291400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CCB653-9234-BC4A-8587-63147080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02" y="662383"/>
            <a:ext cx="6388135" cy="1106424"/>
          </a:xfrm>
        </p:spPr>
        <p:txBody>
          <a:bodyPr>
            <a:normAutofit fontScale="90000"/>
          </a:bodyPr>
          <a:lstStyle/>
          <a:p>
            <a:r>
              <a:rPr lang="fi-FI" sz="4800" dirty="0"/>
              <a:t>Google Chrome-selain +</a:t>
            </a:r>
            <a:br>
              <a:rPr lang="fi-FI" sz="4800" dirty="0"/>
            </a:br>
            <a:r>
              <a:rPr lang="fi-FI" sz="4800" dirty="0"/>
              <a:t>Read </a:t>
            </a:r>
            <a:r>
              <a:rPr lang="fi-FI" sz="4800" dirty="0" err="1"/>
              <a:t>Aloud</a:t>
            </a:r>
            <a:endParaRPr lang="fi-FI" sz="4800" dirty="0"/>
          </a:p>
        </p:txBody>
      </p:sp>
      <p:sp>
        <p:nvSpPr>
          <p:cNvPr id="3" name="Sisällön paikkamerkki 2" descr="Linkki Chrome web storeen Immersive reader unoffial lisäosaan">
            <a:extLst>
              <a:ext uri="{FF2B5EF4-FFF2-40B4-BE49-F238E27FC236}">
                <a16:creationId xmlns:a16="http://schemas.microsoft.com/office/drawing/2014/main" id="{1001239E-6B32-DB41-9EFA-9D45C85D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52" y="2578228"/>
            <a:ext cx="3847920" cy="3425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>
                <a:cs typeface="Calibri"/>
              </a:rPr>
              <a:t>Avaa Chrome-selain</a:t>
            </a:r>
          </a:p>
          <a:p>
            <a:endParaRPr lang="fi-FI" sz="2400" dirty="0"/>
          </a:p>
          <a:p>
            <a:r>
              <a:rPr lang="fi-FI" sz="2400" dirty="0"/>
              <a:t>Lataa </a:t>
            </a:r>
            <a:r>
              <a:rPr lang="fi-FI" sz="2400" dirty="0">
                <a:hlinkClick r:id="rId2"/>
              </a:rPr>
              <a:t>Chrome </a:t>
            </a:r>
            <a:r>
              <a:rPr lang="fi-FI" sz="2400" dirty="0" err="1">
                <a:hlinkClick r:id="rId2"/>
              </a:rPr>
              <a:t>web</a:t>
            </a:r>
            <a:r>
              <a:rPr lang="fi-FI" sz="2400" dirty="0">
                <a:hlinkClick r:id="rId2"/>
              </a:rPr>
              <a:t> </a:t>
            </a:r>
            <a:r>
              <a:rPr lang="fi-FI" sz="2400" dirty="0" err="1">
                <a:hlinkClick r:id="rId2"/>
              </a:rPr>
              <a:t>storesta</a:t>
            </a:r>
            <a:r>
              <a:rPr lang="fi-FI" sz="2400" dirty="0">
                <a:hlinkClick r:id="rId2"/>
              </a:rPr>
              <a:t> </a:t>
            </a:r>
            <a:r>
              <a:rPr lang="fi-FI" sz="2400" dirty="0"/>
              <a:t>Read </a:t>
            </a:r>
            <a:r>
              <a:rPr lang="fi-FI" sz="2400" dirty="0" err="1"/>
              <a:t>aloud</a:t>
            </a:r>
            <a:r>
              <a:rPr lang="fi-FI" sz="2400" dirty="0"/>
              <a:t>-lisäosa</a:t>
            </a:r>
            <a:endParaRPr lang="fi-FI" sz="2400" dirty="0">
              <a:cs typeface="Calibri"/>
            </a:endParaRPr>
          </a:p>
          <a:p>
            <a:endParaRPr lang="fi-FI" sz="2400" dirty="0">
              <a:cs typeface="Calibri"/>
            </a:endParaRP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71C339D5-CAAE-2E4D-93FD-6EE7A34A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304341E1-4F23-834E-AAB9-38F9099F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5976F79A-7944-AC40-962E-385D06D7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  <p:pic>
        <p:nvPicPr>
          <p:cNvPr id="5" name="Kuva 4">
            <a:extLst>
              <a:ext uri="{FF2B5EF4-FFF2-40B4-BE49-F238E27FC236}">
                <a16:creationId xmlns:a16="http://schemas.microsoft.com/office/drawing/2014/main" id="{EAD66830-C3E3-C149-A4B0-0F2D37A9EF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989" y="794721"/>
            <a:ext cx="2608650" cy="2182748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94C3790-1ACB-3844-9C1C-90EF558D354D}"/>
              </a:ext>
            </a:extLst>
          </p:cNvPr>
          <p:cNvSpPr txBox="1"/>
          <p:nvPr/>
        </p:nvSpPr>
        <p:spPr>
          <a:xfrm>
            <a:off x="7942422" y="2247139"/>
            <a:ext cx="5677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6000" dirty="0">
              <a:solidFill>
                <a:schemeClr val="accent2"/>
              </a:solidFill>
            </a:endParaRPr>
          </a:p>
          <a:p>
            <a:r>
              <a:rPr lang="fi-FI" sz="6000" dirty="0">
                <a:solidFill>
                  <a:schemeClr val="accent2"/>
                </a:solidFill>
              </a:rPr>
              <a:t>+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469E823F-2C34-BF45-9AC4-009130ED9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8172" y="4057544"/>
            <a:ext cx="7048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7B2B8D2C-9F19-3E42-A889-A4C4C754C2EA}"/>
              </a:ext>
            </a:extLst>
          </p:cNvPr>
          <p:cNvSpPr/>
          <p:nvPr/>
        </p:nvSpPr>
        <p:spPr>
          <a:xfrm>
            <a:off x="4444336" y="6334780"/>
            <a:ext cx="2497350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2800">
                <a:latin typeface="Calibri"/>
                <a:cs typeface="Calibri"/>
              </a:rPr>
              <a:t>www.eoliitto.fi  </a:t>
            </a:r>
          </a:p>
        </p:txBody>
      </p:sp>
      <p:pic>
        <p:nvPicPr>
          <p:cNvPr id="12" name="Kuva 11" descr="Facebook logo">
            <a:extLst>
              <a:ext uri="{FF2B5EF4-FFF2-40B4-BE49-F238E27FC236}">
                <a16:creationId xmlns:a16="http://schemas.microsoft.com/office/drawing/2014/main" id="{8DE69213-4D13-914D-9B58-EEA931CB0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1" y="2903231"/>
            <a:ext cx="604958" cy="597950"/>
          </a:xfrm>
          <a:prstGeom prst="rect">
            <a:avLst/>
          </a:prstGeom>
        </p:spPr>
      </p:pic>
      <p:pic>
        <p:nvPicPr>
          <p:cNvPr id="15" name="Kuva 14" descr="Twitter logo">
            <a:extLst>
              <a:ext uri="{FF2B5EF4-FFF2-40B4-BE49-F238E27FC236}">
                <a16:creationId xmlns:a16="http://schemas.microsoft.com/office/drawing/2014/main" id="{078AD37E-78F6-E44B-AC60-956821AF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1" y="4170986"/>
            <a:ext cx="634417" cy="608166"/>
          </a:xfrm>
          <a:prstGeom prst="rect">
            <a:avLst/>
          </a:prstGeom>
        </p:spPr>
      </p:pic>
      <p:pic>
        <p:nvPicPr>
          <p:cNvPr id="17" name="Picture 2" descr="Instagram logo">
            <a:extLst>
              <a:ext uri="{FF2B5EF4-FFF2-40B4-BE49-F238E27FC236}">
                <a16:creationId xmlns:a16="http://schemas.microsoft.com/office/drawing/2014/main" id="{FFEBDC79-0F3A-E247-BC99-A50B7D8C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0" y="5448958"/>
            <a:ext cx="650298" cy="65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E2D78A8-416D-3A49-89F3-D1712C2C7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99" y="607424"/>
            <a:ext cx="4730153" cy="168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orakulmio 19">
            <a:extLst>
              <a:ext uri="{FF2B5EF4-FFF2-40B4-BE49-F238E27FC236}">
                <a16:creationId xmlns:a16="http://schemas.microsoft.com/office/drawing/2014/main" id="{2DEC18AC-B39A-9440-BA53-B6CB616D3279}"/>
              </a:ext>
            </a:extLst>
          </p:cNvPr>
          <p:cNvSpPr/>
          <p:nvPr/>
        </p:nvSpPr>
        <p:spPr>
          <a:xfrm>
            <a:off x="2122906" y="2816303"/>
            <a:ext cx="9094709" cy="34932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800" dirty="0">
                <a:latin typeface="Calibri"/>
                <a:cs typeface="Calibri"/>
              </a:rPr>
              <a:t>Valtakunnallinen järjestö</a:t>
            </a:r>
          </a:p>
          <a:p>
            <a:pPr marL="285750" indent="-28575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800" dirty="0">
                <a:latin typeface="Calibri"/>
                <a:cs typeface="Calibri"/>
              </a:rPr>
              <a:t>Erilaisille oppijoille, vanhemmille, ammattilaisille</a:t>
            </a:r>
          </a:p>
          <a:p>
            <a:pPr marL="285750" indent="-28575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800" dirty="0">
                <a:latin typeface="Calibri"/>
                <a:cs typeface="Calibri"/>
              </a:rPr>
              <a:t>Tukea, neuvontaa, ohjausta, vertaistukea, tiedotusta, koulutusta, tapahtumia, vaikuttamista, edunvalvontaa, kehittämishankkeita</a:t>
            </a:r>
          </a:p>
          <a:p>
            <a:pPr marL="285750" indent="-28575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800" dirty="0">
                <a:latin typeface="Calibri"/>
                <a:cs typeface="Calibri"/>
              </a:rPr>
              <a:t>16 jäsenyhdistystä eri puolella maata </a:t>
            </a:r>
            <a:br>
              <a:rPr lang="fi-FI" sz="2800" dirty="0">
                <a:latin typeface="Calibri"/>
              </a:rPr>
            </a:br>
            <a:endParaRPr lang="fi-FI" sz="2800" dirty="0">
              <a:latin typeface="Calibri"/>
              <a:cs typeface="Calibri"/>
            </a:endParaRP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88CC580D-1538-C446-A43B-C2491E0C5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308331"/>
            <a:ext cx="1309310" cy="549669"/>
            <a:chOff x="4165206" y="2924464"/>
            <a:chExt cx="3960275" cy="141509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260D54EC-EC83-2343-86AE-81DA181B8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65E4ABC3-3F80-F54C-8FE4-DBD0BFC9F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376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ECCB653-9234-BC4A-8587-63147080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>
            <a:normAutofit/>
          </a:bodyPr>
          <a:lstStyle/>
          <a:p>
            <a:r>
              <a:rPr lang="fi-FI" sz="2800"/>
              <a:t>Googlen Chrome-selain</a:t>
            </a:r>
            <a:br>
              <a:rPr lang="fi-FI" sz="2800"/>
            </a:br>
            <a:r>
              <a:rPr lang="fi-FI" sz="2800"/>
              <a:t>Read Aloud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 descr="Linkki Chrome web storeen Immersive reader unoffial lisäosaan">
            <a:extLst>
              <a:ext uri="{FF2B5EF4-FFF2-40B4-BE49-F238E27FC236}">
                <a16:creationId xmlns:a16="http://schemas.microsoft.com/office/drawing/2014/main" id="{1001239E-6B32-DB41-9EFA-9D45C85D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59152"/>
            <a:ext cx="4056530" cy="3429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800">
                <a:cs typeface="Calibri"/>
              </a:rPr>
              <a:t>Avaa Chrome-selain</a:t>
            </a:r>
            <a:endParaRPr lang="fi-FI" sz="1800"/>
          </a:p>
          <a:p>
            <a:r>
              <a:rPr lang="fi-FI" sz="1800"/>
              <a:t>Avaa haluamasi nettisivu</a:t>
            </a:r>
            <a:endParaRPr lang="fi-FI" sz="1800">
              <a:cs typeface="Calibri"/>
            </a:endParaRPr>
          </a:p>
          <a:p>
            <a:r>
              <a:rPr lang="fi-FI" sz="1800"/>
              <a:t>Klikkaa Read Aloud-kuvaketta yläpalkista</a:t>
            </a:r>
            <a:endParaRPr lang="fi-FI" sz="1800">
              <a:cs typeface="Calibri"/>
            </a:endParaRPr>
          </a:p>
          <a:p>
            <a:r>
              <a:rPr lang="fi-FI" sz="1800"/>
              <a:t>Muokkaa asetukset</a:t>
            </a:r>
          </a:p>
          <a:p>
            <a:r>
              <a:rPr lang="fi-FI" sz="1800"/>
              <a:t>Kuuntele teksti</a:t>
            </a:r>
            <a:endParaRPr lang="fi-FI" sz="1800">
              <a:cs typeface="Calibri"/>
            </a:endParaRP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71C339D5-CAAE-2E4D-93FD-6EE7A34A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304341E1-4F23-834E-AAB9-38F9099F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5976F79A-7944-AC40-962E-385D06D7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BDB73EA-A234-7F44-ABBB-075FDAEB8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904" y="4905606"/>
            <a:ext cx="3543300" cy="21971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6759EEB-1889-4B42-9FDA-CC600D451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883" y="2220025"/>
            <a:ext cx="5362559" cy="2757614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BB1A2782-C711-0643-BC6A-4FF89CD28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6546" y="2252402"/>
            <a:ext cx="1814906" cy="1352553"/>
          </a:xfrm>
          <a:prstGeom prst="rect">
            <a:avLst/>
          </a:prstGeom>
        </p:spPr>
      </p:pic>
      <p:sp>
        <p:nvSpPr>
          <p:cNvPr id="23" name="Nuoli oikealle 22">
            <a:extLst>
              <a:ext uri="{FF2B5EF4-FFF2-40B4-BE49-F238E27FC236}">
                <a16:creationId xmlns:a16="http://schemas.microsoft.com/office/drawing/2014/main" id="{A39D09FF-1F78-2E4F-A764-F8A80FEA3BDA}"/>
              </a:ext>
            </a:extLst>
          </p:cNvPr>
          <p:cNvSpPr/>
          <p:nvPr/>
        </p:nvSpPr>
        <p:spPr>
          <a:xfrm>
            <a:off x="9406863" y="2498096"/>
            <a:ext cx="909683" cy="23955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Nuoli oikealle 23">
            <a:extLst>
              <a:ext uri="{FF2B5EF4-FFF2-40B4-BE49-F238E27FC236}">
                <a16:creationId xmlns:a16="http://schemas.microsoft.com/office/drawing/2014/main" id="{AB079054-D27F-9B41-923E-28511FC98F67}"/>
              </a:ext>
            </a:extLst>
          </p:cNvPr>
          <p:cNvSpPr/>
          <p:nvPr/>
        </p:nvSpPr>
        <p:spPr>
          <a:xfrm rot="5400000">
            <a:off x="7954374" y="3709500"/>
            <a:ext cx="2263611" cy="2726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Ellipsi 25">
            <a:extLst>
              <a:ext uri="{FF2B5EF4-FFF2-40B4-BE49-F238E27FC236}">
                <a16:creationId xmlns:a16="http://schemas.microsoft.com/office/drawing/2014/main" id="{6EEDFC2A-B191-734B-9AB5-7FA418A2FC20}"/>
              </a:ext>
            </a:extLst>
          </p:cNvPr>
          <p:cNvSpPr/>
          <p:nvPr/>
        </p:nvSpPr>
        <p:spPr>
          <a:xfrm>
            <a:off x="9283099" y="2121408"/>
            <a:ext cx="346661" cy="34431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0217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ECCB653-9234-BC4A-8587-63147080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>
            <a:normAutofit/>
          </a:bodyPr>
          <a:lstStyle/>
          <a:p>
            <a:r>
              <a:rPr lang="fi-FI" sz="2800" dirty="0"/>
              <a:t>Googlen Chrome-selain</a:t>
            </a:r>
            <a:br>
              <a:rPr lang="fi-FI" sz="2800" dirty="0"/>
            </a:br>
            <a:r>
              <a:rPr lang="fi-FI" sz="2800" dirty="0"/>
              <a:t>Read &amp; Write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 descr="Linkki Chrome web storeen Immersive reader unoffial lisäosaan">
            <a:extLst>
              <a:ext uri="{FF2B5EF4-FFF2-40B4-BE49-F238E27FC236}">
                <a16:creationId xmlns:a16="http://schemas.microsoft.com/office/drawing/2014/main" id="{1001239E-6B32-DB41-9EFA-9D45C85D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59152"/>
            <a:ext cx="4056530" cy="3429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800" dirty="0">
                <a:cs typeface="Calibri"/>
              </a:rPr>
              <a:t>Avaa Chrome-selain</a:t>
            </a:r>
          </a:p>
          <a:p>
            <a:r>
              <a:rPr lang="fi-FI" sz="1800" dirty="0">
                <a:cs typeface="Calibri"/>
              </a:rPr>
              <a:t>Lataa </a:t>
            </a:r>
            <a:r>
              <a:rPr lang="fi-FI" sz="1800" dirty="0">
                <a:cs typeface="Calibri"/>
                <a:hlinkClick r:id="rId2"/>
              </a:rPr>
              <a:t>Chrome </a:t>
            </a:r>
            <a:r>
              <a:rPr lang="fi-FI" sz="1800" dirty="0" err="1">
                <a:cs typeface="Calibri"/>
                <a:hlinkClick r:id="rId2"/>
              </a:rPr>
              <a:t>web</a:t>
            </a:r>
            <a:r>
              <a:rPr lang="fi-FI" sz="1800" dirty="0">
                <a:cs typeface="Calibri"/>
                <a:hlinkClick r:id="rId2"/>
              </a:rPr>
              <a:t> </a:t>
            </a:r>
            <a:r>
              <a:rPr lang="fi-FI" sz="1800" dirty="0" err="1">
                <a:cs typeface="Calibri"/>
                <a:hlinkClick r:id="rId2"/>
              </a:rPr>
              <a:t>storesta</a:t>
            </a:r>
            <a:endParaRPr lang="fi-FI" sz="1800" dirty="0"/>
          </a:p>
          <a:p>
            <a:r>
              <a:rPr lang="fi-FI" sz="1800" dirty="0"/>
              <a:t>Avaa haluamasi nettisivu</a:t>
            </a:r>
            <a:endParaRPr lang="fi-FI" sz="1800" dirty="0">
              <a:cs typeface="Calibri"/>
            </a:endParaRPr>
          </a:p>
          <a:p>
            <a:r>
              <a:rPr lang="fi-FI" sz="1800" dirty="0"/>
              <a:t>Klikkaa Read &amp; Write -kuvaketta </a:t>
            </a:r>
            <a:r>
              <a:rPr lang="fi-FI" sz="1800" dirty="0" err="1"/>
              <a:t>yläpalkistä</a:t>
            </a:r>
            <a:endParaRPr lang="fi-FI" sz="1800" dirty="0"/>
          </a:p>
          <a:p>
            <a:r>
              <a:rPr lang="fi-FI" sz="1800" dirty="0">
                <a:cs typeface="Calibri"/>
              </a:rPr>
              <a:t>Maksuttomalla voi kuunnella </a:t>
            </a:r>
          </a:p>
          <a:p>
            <a:r>
              <a:rPr lang="fi-FI" sz="1800" dirty="0">
                <a:cs typeface="Calibri"/>
              </a:rPr>
              <a:t>Maksullisella versiossa lisäosia</a:t>
            </a:r>
          </a:p>
          <a:p>
            <a:pPr lvl="1"/>
            <a:r>
              <a:rPr lang="fi-FI" sz="1400" dirty="0">
                <a:cs typeface="Calibri"/>
              </a:rPr>
              <a:t>Voi tehdä värillisiä merkintöjä</a:t>
            </a:r>
          </a:p>
          <a:p>
            <a:pPr lvl="1"/>
            <a:r>
              <a:rPr lang="fi-FI" sz="1400" dirty="0">
                <a:cs typeface="Calibri"/>
              </a:rPr>
              <a:t>Kuvatuki </a:t>
            </a:r>
          </a:p>
          <a:p>
            <a:pPr lvl="1"/>
            <a:r>
              <a:rPr lang="fi-FI" sz="1400" dirty="0">
                <a:cs typeface="Calibri"/>
              </a:rPr>
              <a:t>Ennakoiva tekstitys</a:t>
            </a: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71C339D5-CAAE-2E4D-93FD-6EE7A34A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304341E1-4F23-834E-AAB9-38F9099F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5976F79A-7944-AC40-962E-385D06D7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CE7AC6A-2EB8-4A4A-82B7-42AB661A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091" y="978408"/>
            <a:ext cx="6594806" cy="436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5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ECCB653-9234-BC4A-8587-63147080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fi-FI" sz="4800"/>
              <a:t>Google </a:t>
            </a:r>
            <a:r>
              <a:rPr lang="fi-FI" sz="4800" err="1"/>
              <a:t>Docs</a:t>
            </a:r>
            <a:endParaRPr lang="fi-FI" sz="4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 descr="Linkki Chrome web storeen Immersive reader unoffial lisäosaan">
            <a:extLst>
              <a:ext uri="{FF2B5EF4-FFF2-40B4-BE49-F238E27FC236}">
                <a16:creationId xmlns:a16="http://schemas.microsoft.com/office/drawing/2014/main" id="{1001239E-6B32-DB41-9EFA-9D45C85D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30" y="2206753"/>
            <a:ext cx="3847920" cy="3425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>
                <a:cs typeface="Calibri"/>
              </a:rPr>
              <a:t>Chrome-selain!</a:t>
            </a:r>
            <a:endParaRPr lang="fi-FI" sz="2400"/>
          </a:p>
          <a:p>
            <a:r>
              <a:rPr lang="fi-FI" sz="2400"/>
              <a:t>Google </a:t>
            </a:r>
            <a:r>
              <a:rPr lang="fi-FI" sz="2400" err="1"/>
              <a:t>Docs</a:t>
            </a:r>
            <a:r>
              <a:rPr lang="fi-FI" sz="2400"/>
              <a:t> sanelu ei tunnista välimerkkejä</a:t>
            </a:r>
            <a:endParaRPr lang="fi-FI" sz="2400">
              <a:cs typeface="Calibri"/>
            </a:endParaRPr>
          </a:p>
          <a:p>
            <a:r>
              <a:rPr lang="fi-FI" sz="2400"/>
              <a:t>Kielen voi vaihtaa</a:t>
            </a:r>
            <a:endParaRPr lang="fi-FI" sz="2400">
              <a:cs typeface="Calibri"/>
            </a:endParaRPr>
          </a:p>
          <a:p>
            <a:r>
              <a:rPr lang="fi-FI" sz="2400">
                <a:hlinkClick r:id="rId2"/>
              </a:rPr>
              <a:t>Immersive reader (unofficial)</a:t>
            </a:r>
            <a:r>
              <a:rPr lang="fi-FI" sz="2400"/>
              <a:t> Epävirallinen syventävä lukuohjelma</a:t>
            </a:r>
            <a:endParaRPr lang="fi-FI" sz="2400">
              <a:cs typeface="Calibri"/>
            </a:endParaRPr>
          </a:p>
          <a:p>
            <a:r>
              <a:rPr lang="fi-FI" sz="2400"/>
              <a:t>Chromebookissa laajemmin esteettömyysasetuksia</a:t>
            </a:r>
            <a:endParaRPr lang="fi-FI" sz="2400">
              <a:cs typeface="Calibri"/>
            </a:endParaRPr>
          </a:p>
          <a:p>
            <a:endParaRPr lang="fi-FI" sz="2400">
              <a:cs typeface="Calibri"/>
            </a:endParaRPr>
          </a:p>
        </p:txBody>
      </p:sp>
      <p:pic>
        <p:nvPicPr>
          <p:cNvPr id="6" name="Kuva 5" descr="Ruutukaappauskuva Google Docsista. Neljä nuolta. Ensimmäinen Työkalut-välilehti, toinen ensimmäisen alle avautuvasta valikosta Puheklirjoitus kohtaa. Kolmas Mikrofoni-kuvaketta, jonka alla lukee Klikkaa ja puhu, neljäs Suomi tekstin vieressä olevaa väkästä">
            <a:extLst>
              <a:ext uri="{FF2B5EF4-FFF2-40B4-BE49-F238E27FC236}">
                <a16:creationId xmlns:a16="http://schemas.microsoft.com/office/drawing/2014/main" id="{4D582FA6-5E0F-234C-8456-30670848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11" y="827724"/>
            <a:ext cx="7168336" cy="5107714"/>
          </a:xfrm>
          <a:prstGeom prst="rect">
            <a:avLst/>
          </a:prstGeom>
        </p:spPr>
      </p:pic>
      <p:sp>
        <p:nvSpPr>
          <p:cNvPr id="12" name="Nuoli oikealle 11">
            <a:extLst>
              <a:ext uri="{FF2B5EF4-FFF2-40B4-BE49-F238E27FC236}">
                <a16:creationId xmlns:a16="http://schemas.microsoft.com/office/drawing/2014/main" id="{AA72F15B-6499-5E40-94CB-0EDA4A3F5B50}"/>
              </a:ext>
            </a:extLst>
          </p:cNvPr>
          <p:cNvSpPr/>
          <p:nvPr/>
        </p:nvSpPr>
        <p:spPr>
          <a:xfrm>
            <a:off x="7297513" y="4189026"/>
            <a:ext cx="761977" cy="4561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Nuoli oikealle 13">
            <a:extLst>
              <a:ext uri="{FF2B5EF4-FFF2-40B4-BE49-F238E27FC236}">
                <a16:creationId xmlns:a16="http://schemas.microsoft.com/office/drawing/2014/main" id="{67169CDD-CA2F-7344-91FF-290364653744}"/>
              </a:ext>
            </a:extLst>
          </p:cNvPr>
          <p:cNvSpPr/>
          <p:nvPr/>
        </p:nvSpPr>
        <p:spPr>
          <a:xfrm rot="16200000">
            <a:off x="5449804" y="4417091"/>
            <a:ext cx="761977" cy="4561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Nuoli oikealle 15">
            <a:extLst>
              <a:ext uri="{FF2B5EF4-FFF2-40B4-BE49-F238E27FC236}">
                <a16:creationId xmlns:a16="http://schemas.microsoft.com/office/drawing/2014/main" id="{DD6F1896-CD58-3743-8C76-B6F04C0AB918}"/>
              </a:ext>
            </a:extLst>
          </p:cNvPr>
          <p:cNvSpPr/>
          <p:nvPr/>
        </p:nvSpPr>
        <p:spPr>
          <a:xfrm rot="5400000">
            <a:off x="8059492" y="405553"/>
            <a:ext cx="761977" cy="4561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Nuoli oikealle 16">
            <a:extLst>
              <a:ext uri="{FF2B5EF4-FFF2-40B4-BE49-F238E27FC236}">
                <a16:creationId xmlns:a16="http://schemas.microsoft.com/office/drawing/2014/main" id="{CFAA5A6F-748B-AC46-B72E-71B36B320296}"/>
              </a:ext>
            </a:extLst>
          </p:cNvPr>
          <p:cNvSpPr/>
          <p:nvPr/>
        </p:nvSpPr>
        <p:spPr>
          <a:xfrm rot="10800000">
            <a:off x="6326873" y="2332291"/>
            <a:ext cx="761977" cy="4561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71C339D5-CAAE-2E4D-93FD-6EE7A34A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304341E1-4F23-834E-AAB9-38F9099F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5976F79A-7944-AC40-962E-385D06D7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1885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BA8649F-B995-3846-AC03-8D8A8ED2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54" y="197409"/>
            <a:ext cx="9390021" cy="543186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2AB4799-B8AB-7A4E-A111-01A424D70F67}"/>
              </a:ext>
            </a:extLst>
          </p:cNvPr>
          <p:cNvSpPr txBox="1"/>
          <p:nvPr/>
        </p:nvSpPr>
        <p:spPr>
          <a:xfrm>
            <a:off x="1227056" y="5984422"/>
            <a:ext cx="9800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/>
              <a:t>Lisätietoa oppimisen apuvälineistä: </a:t>
            </a:r>
            <a:r>
              <a:rPr lang="fi-FI" sz="3200">
                <a:hlinkClick r:id="rId3"/>
              </a:rPr>
              <a:t>www.smaly.fi</a:t>
            </a:r>
            <a:r>
              <a:rPr lang="fi-FI" sz="3200"/>
              <a:t>  </a:t>
            </a:r>
            <a:r>
              <a:rPr lang="fi-FI" sz="3200" err="1"/>
              <a:t>Datero</a:t>
            </a:r>
            <a:r>
              <a:rPr lang="fi-FI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2899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 descr="Linkki Kielipolun verkkoartikkeliin">
            <a:extLst>
              <a:ext uri="{FF2B5EF4-FFF2-40B4-BE49-F238E27FC236}">
                <a16:creationId xmlns:a16="http://schemas.microsoft.com/office/drawing/2014/main" id="{8D5BCA23-F0B8-DE4F-B66C-E3C75A500AC4}"/>
              </a:ext>
            </a:extLst>
          </p:cNvPr>
          <p:cNvSpPr txBox="1"/>
          <p:nvPr/>
        </p:nvSpPr>
        <p:spPr>
          <a:xfrm>
            <a:off x="7745473" y="6148925"/>
            <a:ext cx="3438144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Lähde: Kielipolku</a:t>
            </a: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B1791E-2EBC-4C63-B7D9-3234FAF97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40" y="1886780"/>
            <a:ext cx="5044055" cy="343087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err="1"/>
              <a:t>Arkea</a:t>
            </a:r>
            <a:r>
              <a:rPr lang="en-US"/>
              <a:t> </a:t>
            </a:r>
            <a:r>
              <a:rPr lang="en-US" err="1"/>
              <a:t>helpottavat</a:t>
            </a:r>
            <a:r>
              <a:rPr lang="en-US"/>
              <a:t> </a:t>
            </a:r>
            <a:r>
              <a:rPr lang="en-US" err="1"/>
              <a:t>apukeinot</a:t>
            </a:r>
            <a:r>
              <a:rPr lang="en-US"/>
              <a:t>:</a:t>
            </a:r>
          </a:p>
          <a:p>
            <a:pPr marL="0"/>
            <a:endParaRPr lang="en-US" sz="2600"/>
          </a:p>
          <a:p>
            <a:r>
              <a:rPr lang="en-US" sz="2600" err="1"/>
              <a:t>iPhonen</a:t>
            </a:r>
            <a:r>
              <a:rPr lang="en-US" sz="2600"/>
              <a:t> </a:t>
            </a:r>
            <a:r>
              <a:rPr lang="en-US" sz="2600" err="1"/>
              <a:t>äänitystoiminto</a:t>
            </a:r>
            <a:r>
              <a:rPr lang="en-US" sz="2600"/>
              <a:t>. </a:t>
            </a:r>
          </a:p>
          <a:p>
            <a:endParaRPr lang="en-US" sz="2600"/>
          </a:p>
          <a:p>
            <a:r>
              <a:rPr lang="en-US" sz="2600"/>
              <a:t>Teen </a:t>
            </a:r>
            <a:r>
              <a:rPr lang="en-US" sz="2600" err="1"/>
              <a:t>muistiinpanoja</a:t>
            </a:r>
            <a:r>
              <a:rPr lang="en-US" sz="2600"/>
              <a:t> </a:t>
            </a:r>
            <a:r>
              <a:rPr lang="en-US" sz="2600" err="1"/>
              <a:t>eri</a:t>
            </a:r>
            <a:r>
              <a:rPr lang="en-US" sz="2600"/>
              <a:t> </a:t>
            </a:r>
            <a:r>
              <a:rPr lang="en-US" sz="2600" err="1"/>
              <a:t>väreillä</a:t>
            </a:r>
            <a:r>
              <a:rPr lang="en-US" sz="2600"/>
              <a:t>. </a:t>
            </a:r>
          </a:p>
          <a:p>
            <a:endParaRPr lang="en-US" sz="2000"/>
          </a:p>
          <a:p>
            <a:r>
              <a:rPr lang="en-US" sz="3000" err="1">
                <a:highlight>
                  <a:srgbClr val="FFFF00"/>
                </a:highlight>
              </a:rPr>
              <a:t>Isoin</a:t>
            </a:r>
            <a:r>
              <a:rPr lang="en-US" sz="3000">
                <a:highlight>
                  <a:srgbClr val="FFFF00"/>
                </a:highlight>
              </a:rPr>
              <a:t> ”</a:t>
            </a:r>
            <a:r>
              <a:rPr lang="en-US" sz="3000" err="1">
                <a:highlight>
                  <a:srgbClr val="FFFF00"/>
                </a:highlight>
              </a:rPr>
              <a:t>apuvälineeni</a:t>
            </a:r>
            <a:r>
              <a:rPr lang="en-US" sz="3000">
                <a:highlight>
                  <a:srgbClr val="FFFF00"/>
                </a:highlight>
              </a:rPr>
              <a:t>” </a:t>
            </a:r>
            <a:r>
              <a:rPr lang="en-US" sz="3000" err="1">
                <a:highlight>
                  <a:srgbClr val="FFFF00"/>
                </a:highlight>
              </a:rPr>
              <a:t>ovat</a:t>
            </a:r>
            <a:r>
              <a:rPr lang="en-US" sz="3000">
                <a:highlight>
                  <a:srgbClr val="FFFF00"/>
                </a:highlight>
              </a:rPr>
              <a:t> </a:t>
            </a:r>
            <a:r>
              <a:rPr lang="en-US" sz="3000" err="1">
                <a:highlight>
                  <a:srgbClr val="FFFF00"/>
                </a:highlight>
              </a:rPr>
              <a:t>kuitenkin</a:t>
            </a:r>
            <a:r>
              <a:rPr lang="en-US" sz="3000">
                <a:highlight>
                  <a:srgbClr val="FFFF00"/>
                </a:highlight>
              </a:rPr>
              <a:t> </a:t>
            </a:r>
            <a:r>
              <a:rPr lang="en-US" sz="3000" err="1">
                <a:highlight>
                  <a:srgbClr val="FFFF00"/>
                </a:highlight>
              </a:rPr>
              <a:t>muut</a:t>
            </a:r>
            <a:r>
              <a:rPr lang="en-US" sz="3000">
                <a:highlight>
                  <a:srgbClr val="FFFF00"/>
                </a:highlight>
              </a:rPr>
              <a:t> </a:t>
            </a:r>
            <a:r>
              <a:rPr lang="en-US" sz="3000" err="1">
                <a:highlight>
                  <a:srgbClr val="FFFF00"/>
                </a:highlight>
              </a:rPr>
              <a:t>ihmiset</a:t>
            </a:r>
            <a:r>
              <a:rPr lang="en-US" sz="3000">
                <a:highlight>
                  <a:srgbClr val="FFFF00"/>
                </a:highlight>
              </a:rPr>
              <a:t>, </a:t>
            </a:r>
            <a:r>
              <a:rPr lang="en-US" sz="3000" err="1">
                <a:highlight>
                  <a:srgbClr val="FFFF00"/>
                </a:highlight>
              </a:rPr>
              <a:t>etenkin</a:t>
            </a:r>
            <a:r>
              <a:rPr lang="en-US" sz="3000">
                <a:highlight>
                  <a:srgbClr val="FFFF00"/>
                </a:highlight>
              </a:rPr>
              <a:t> </a:t>
            </a:r>
            <a:r>
              <a:rPr lang="en-US" sz="3000" err="1">
                <a:highlight>
                  <a:srgbClr val="FFFF00"/>
                </a:highlight>
              </a:rPr>
              <a:t>perheeni</a:t>
            </a:r>
            <a:r>
              <a:rPr lang="en-US" sz="3000">
                <a:highlight>
                  <a:srgbClr val="FFFF00"/>
                </a:highlight>
              </a:rPr>
              <a:t> ja </a:t>
            </a:r>
            <a:r>
              <a:rPr lang="en-US" sz="3000" err="1">
                <a:highlight>
                  <a:srgbClr val="FFFF00"/>
                </a:highlight>
              </a:rPr>
              <a:t>ystäväni</a:t>
            </a:r>
            <a:r>
              <a:rPr lang="en-US" sz="3000">
                <a:highlight>
                  <a:srgbClr val="FFFF00"/>
                </a:highlight>
              </a:rPr>
              <a:t>. 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pPr marL="0" fontAlgn="base"/>
            <a:endParaRPr lang="en-US" sz="1600">
              <a:hlinkClick r:id="rId3"/>
            </a:endParaRPr>
          </a:p>
          <a:p>
            <a:pPr marL="0"/>
            <a:endParaRPr lang="en-US" sz="1600"/>
          </a:p>
          <a:p>
            <a:pPr marL="0"/>
            <a:endParaRPr lang="en-US" sz="1600"/>
          </a:p>
        </p:txBody>
      </p:sp>
      <p:pic>
        <p:nvPicPr>
          <p:cNvPr id="7" name="Kuva 6" descr="Ruutukaappauskuva Kielipolku lehden artikkelista, jossa kuva Bruce Piersonista ja tekstiä">
            <a:extLst>
              <a:ext uri="{FF2B5EF4-FFF2-40B4-BE49-F238E27FC236}">
                <a16:creationId xmlns:a16="http://schemas.microsoft.com/office/drawing/2014/main" id="{0247A939-BECB-024A-A86E-AE0A0584A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803" y="1238891"/>
            <a:ext cx="5846605" cy="426648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E58AB76-DCF0-6B4D-A814-476189257EBE}"/>
              </a:ext>
            </a:extLst>
          </p:cNvPr>
          <p:cNvSpPr txBox="1"/>
          <p:nvPr/>
        </p:nvSpPr>
        <p:spPr>
          <a:xfrm>
            <a:off x="382240" y="407894"/>
            <a:ext cx="3401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>
                <a:latin typeface="+mj-lt"/>
              </a:rPr>
              <a:t>Brice</a:t>
            </a:r>
            <a:r>
              <a:rPr lang="fi-FI" sz="4800" dirty="0">
                <a:latin typeface="+mj-lt"/>
              </a:rPr>
              <a:t> </a:t>
            </a:r>
            <a:r>
              <a:rPr lang="fi-FI" sz="4800" dirty="0" err="1">
                <a:latin typeface="+mj-lt"/>
              </a:rPr>
              <a:t>Pierson</a:t>
            </a:r>
            <a:endParaRPr lang="fi-FI" sz="4800" dirty="0">
              <a:latin typeface="+mj-lt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B541D0A1-844C-4849-8DFF-003D953E8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37F1D77E-67C9-2949-94BF-A85F809CC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FB6DF744-3198-664A-9FA6-8C2692D62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704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F2AB4799-B8AB-7A4E-A111-01A424D70F67}"/>
              </a:ext>
            </a:extLst>
          </p:cNvPr>
          <p:cNvSpPr txBox="1"/>
          <p:nvPr/>
        </p:nvSpPr>
        <p:spPr>
          <a:xfrm>
            <a:off x="1227056" y="5984422"/>
            <a:ext cx="1044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Kun lukeminen ei suju –Sirkun tarina –verkkoluento 8.4 klo 17</a:t>
            </a: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2CF3227-9373-314D-B7EA-91F3466CC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4" y="870923"/>
            <a:ext cx="8651595" cy="45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93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Nainen ja katu">
            <a:extLst>
              <a:ext uri="{FF2B5EF4-FFF2-40B4-BE49-F238E27FC236}">
                <a16:creationId xmlns:a16="http://schemas.microsoft.com/office/drawing/2014/main" id="{5B860F83-ED53-DC4C-A275-FD32ADE60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113" y="-73020"/>
            <a:ext cx="12439651" cy="8292622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2AB4799-B8AB-7A4E-A111-01A424D70F67}"/>
              </a:ext>
            </a:extLst>
          </p:cNvPr>
          <p:cNvSpPr txBox="1"/>
          <p:nvPr/>
        </p:nvSpPr>
        <p:spPr>
          <a:xfrm>
            <a:off x="513094" y="5205582"/>
            <a:ext cx="111658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4000" dirty="0">
                <a:solidFill>
                  <a:schemeClr val="bg1"/>
                </a:solidFill>
              </a:rPr>
              <a:t>Kokemusasiantuntijaksi?</a:t>
            </a:r>
          </a:p>
          <a:p>
            <a:pPr algn="ctr"/>
            <a:r>
              <a:rPr lang="fi-FI" sz="40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KaMu</a:t>
            </a:r>
            <a:r>
              <a:rPr lang="fi-FI" sz="4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koulutukset </a:t>
            </a:r>
            <a:r>
              <a:rPr lang="fi-FI" sz="4000" dirty="0">
                <a:solidFill>
                  <a:schemeClr val="bg1"/>
                </a:solidFill>
              </a:rPr>
              <a:t>alkavat toukokuussa ja kesäkuussa</a:t>
            </a:r>
          </a:p>
        </p:txBody>
      </p:sp>
    </p:spTree>
    <p:extLst>
      <p:ext uri="{BB962C8B-B14F-4D97-AF65-F5344CB8AC3E}">
        <p14:creationId xmlns:p14="http://schemas.microsoft.com/office/powerpoint/2010/main" val="2620040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6BF76E8D-3280-D04F-A20C-095905B7F991}"/>
              </a:ext>
            </a:extLst>
          </p:cNvPr>
          <p:cNvSpPr/>
          <p:nvPr/>
        </p:nvSpPr>
        <p:spPr>
          <a:xfrm>
            <a:off x="630340" y="2043123"/>
            <a:ext cx="6096000" cy="2569934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2800">
                <a:latin typeface="Raleway" panose="020B0503030101060003" pitchFamily="34" charset="0"/>
              </a:rPr>
              <a:t>Riikka Marttinen	</a:t>
            </a:r>
          </a:p>
          <a:p>
            <a:pPr fontAlgn="base">
              <a:spcBef>
                <a:spcPts val="1000"/>
              </a:spcBef>
            </a:pPr>
            <a:r>
              <a:rPr lang="fi-FI" sz="2400">
                <a:latin typeface="Raleway"/>
              </a:rPr>
              <a:t>Erityisasiantuntija 		</a:t>
            </a:r>
          </a:p>
          <a:p>
            <a:pPr fontAlgn="base">
              <a:spcBef>
                <a:spcPts val="1000"/>
              </a:spcBef>
            </a:pPr>
            <a:r>
              <a:rPr lang="fi-FI" sz="2400">
                <a:latin typeface="Raleway"/>
              </a:rPr>
              <a:t>Toimintaterapeutti		</a:t>
            </a:r>
          </a:p>
          <a:p>
            <a:pPr fontAlgn="base">
              <a:spcBef>
                <a:spcPts val="1000"/>
              </a:spcBef>
            </a:pPr>
            <a:r>
              <a:rPr lang="fi-FI" sz="2400">
                <a:latin typeface="Raleway"/>
              </a:rPr>
              <a:t>Oppimisen apuvälinekeskus	</a:t>
            </a:r>
            <a:endParaRPr lang="fi-FI" sz="2400">
              <a:latin typeface="Raleway" panose="020B0503030101060003" pitchFamily="34" charset="0"/>
            </a:endParaRPr>
          </a:p>
          <a:p>
            <a:pPr fontAlgn="base"/>
            <a:br>
              <a:rPr lang="fi-FI">
                <a:latin typeface="Raleway" panose="020B0503030101060003" pitchFamily="34" charset="0"/>
              </a:rPr>
            </a:br>
            <a:endParaRPr lang="fi-FI">
              <a:latin typeface="Raleway" panose="020B0503030101060003" pitchFamily="34" charset="0"/>
            </a:endParaRPr>
          </a:p>
        </p:txBody>
      </p:sp>
      <p:pic>
        <p:nvPicPr>
          <p:cNvPr id="7" name="Kuva 6" descr="Vastaanotin">
            <a:extLst>
              <a:ext uri="{FF2B5EF4-FFF2-40B4-BE49-F238E27FC236}">
                <a16:creationId xmlns:a16="http://schemas.microsoft.com/office/drawing/2014/main" id="{44DBD398-1DDB-E242-B5C1-5A52FCA0C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46602" y="4338920"/>
            <a:ext cx="375863" cy="42933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7B2B8D2C-9F19-3E42-A889-A4C4C754C2EA}"/>
              </a:ext>
            </a:extLst>
          </p:cNvPr>
          <p:cNvSpPr/>
          <p:nvPr/>
        </p:nvSpPr>
        <p:spPr>
          <a:xfrm>
            <a:off x="1368985" y="4398919"/>
            <a:ext cx="156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>
                <a:latin typeface="Raleway" panose="020B0503030101060003" pitchFamily="34" charset="0"/>
              </a:rPr>
              <a:t>050 443 0901</a:t>
            </a:r>
          </a:p>
        </p:txBody>
      </p:sp>
      <p:pic>
        <p:nvPicPr>
          <p:cNvPr id="8" name="Kuva 7" descr="Sähköposti">
            <a:extLst>
              <a:ext uri="{FF2B5EF4-FFF2-40B4-BE49-F238E27FC236}">
                <a16:creationId xmlns:a16="http://schemas.microsoft.com/office/drawing/2014/main" id="{1F0FB2B0-3BDE-F245-8C7B-AEA456279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602" y="5579181"/>
            <a:ext cx="529205" cy="529205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A7973C80-DE3A-BA4B-A512-7D9987AD7126}"/>
              </a:ext>
            </a:extLst>
          </p:cNvPr>
          <p:cNvSpPr/>
          <p:nvPr/>
        </p:nvSpPr>
        <p:spPr>
          <a:xfrm>
            <a:off x="1341174" y="5730702"/>
            <a:ext cx="30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>
                <a:latin typeface="Raleway" panose="020B0503030101060003" pitchFamily="34" charset="0"/>
                <a:hlinkClick r:id="rId6"/>
              </a:rPr>
              <a:t>Riikka.marttinen@eoliitto.fi</a:t>
            </a:r>
            <a:endParaRPr lang="fi-FI">
              <a:latin typeface="Raleway" panose="020B0503030101060003" pitchFamily="34" charset="0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DE69213-4D13-914D-9B58-EEA931CB0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28" y="5562072"/>
            <a:ext cx="521072" cy="515036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078AD37E-78F6-E44B-AC60-956821AFC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83" y="5551405"/>
            <a:ext cx="581023" cy="556981"/>
          </a:xfrm>
          <a:prstGeom prst="rect">
            <a:avLst/>
          </a:prstGeom>
        </p:spPr>
      </p:pic>
      <p:pic>
        <p:nvPicPr>
          <p:cNvPr id="17" name="Picture 2" descr="THE NEW INSTAGRAM LOGO BLACK AND WHITE PNG 2020">
            <a:extLst>
              <a:ext uri="{FF2B5EF4-FFF2-40B4-BE49-F238E27FC236}">
                <a16:creationId xmlns:a16="http://schemas.microsoft.com/office/drawing/2014/main" id="{FFEBDC79-0F3A-E247-BC99-A50B7D8C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60" y="5562072"/>
            <a:ext cx="529205" cy="5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Ryhmä 13">
            <a:extLst>
              <a:ext uri="{FF2B5EF4-FFF2-40B4-BE49-F238E27FC236}">
                <a16:creationId xmlns:a16="http://schemas.microsoft.com/office/drawing/2014/main" id="{73B72F18-1B3F-AB4A-8676-163B8521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16706" y="1401549"/>
            <a:ext cx="4677276" cy="2172924"/>
            <a:chOff x="4165206" y="2924464"/>
            <a:chExt cx="3960275" cy="1415098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3E050820-93C6-BE46-84D5-314C7A8F1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A37E74E8-EE3E-B148-84E6-48EF220A6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  <p:sp>
        <p:nvSpPr>
          <p:cNvPr id="21" name="Suorakulmio 20">
            <a:extLst>
              <a:ext uri="{FF2B5EF4-FFF2-40B4-BE49-F238E27FC236}">
                <a16:creationId xmlns:a16="http://schemas.microsoft.com/office/drawing/2014/main" id="{DF071E93-6AA9-384C-B79E-B987956DD5B4}"/>
              </a:ext>
            </a:extLst>
          </p:cNvPr>
          <p:cNvSpPr/>
          <p:nvPr/>
        </p:nvSpPr>
        <p:spPr>
          <a:xfrm>
            <a:off x="6892454" y="4306586"/>
            <a:ext cx="2580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fi-FI" sz="2400" err="1">
                <a:latin typeface="Raleway" panose="020B0503030101060003" pitchFamily="34" charset="0"/>
              </a:rPr>
              <a:t>www.eoliitto.fi</a:t>
            </a:r>
            <a:endParaRPr lang="fi-FI" sz="240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7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F030F52-DA10-974A-9166-AA41B432D0FE}"/>
              </a:ext>
            </a:extLst>
          </p:cNvPr>
          <p:cNvSpPr/>
          <p:nvPr/>
        </p:nvSpPr>
        <p:spPr>
          <a:xfrm>
            <a:off x="1115568" y="54864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OPPIMISVAIKEUS</a:t>
            </a:r>
            <a: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F4C9E1-D0D2-A142-BABA-A5161D878408}"/>
              </a:ext>
            </a:extLst>
          </p:cNvPr>
          <p:cNvSpPr txBox="1"/>
          <p:nvPr/>
        </p:nvSpPr>
        <p:spPr>
          <a:xfrm>
            <a:off x="908304" y="1220953"/>
            <a:ext cx="10909647" cy="4416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Oppimisvaikeuksia</a:t>
            </a:r>
            <a:r>
              <a:rPr lang="en-US" sz="2000" dirty="0"/>
              <a:t> </a:t>
            </a:r>
            <a:r>
              <a:rPr lang="en-US" sz="2000" dirty="0" err="1"/>
              <a:t>esiintyy</a:t>
            </a:r>
            <a:r>
              <a:rPr lang="en-US" sz="2000" dirty="0"/>
              <a:t> n. 20%:</a:t>
            </a:r>
            <a:r>
              <a:rPr lang="en-US" sz="2000" dirty="0" err="1"/>
              <a:t>lla</a:t>
            </a:r>
            <a:r>
              <a:rPr lang="en-US" sz="2000" dirty="0"/>
              <a:t> </a:t>
            </a:r>
            <a:r>
              <a:rPr lang="en-US" sz="2000" dirty="0" err="1"/>
              <a:t>suomalaisista</a:t>
            </a:r>
            <a:r>
              <a:rPr lang="en-US" sz="2000" dirty="0"/>
              <a:t>.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lukivaikeus</a:t>
            </a:r>
            <a:r>
              <a:rPr lang="en-US" sz="2000" dirty="0"/>
              <a:t> n. 5-10%:</a:t>
            </a:r>
            <a:r>
              <a:rPr lang="en-US" sz="2000" dirty="0" err="1"/>
              <a:t>lla</a:t>
            </a:r>
            <a:r>
              <a:rPr lang="en-US" sz="2000" dirty="0"/>
              <a:t>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Vaikeudet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suuria</a:t>
            </a:r>
            <a:r>
              <a:rPr lang="en-US" sz="2000" dirty="0"/>
              <a:t> </a:t>
            </a:r>
            <a:r>
              <a:rPr lang="en-US" sz="2000" dirty="0" err="1"/>
              <a:t>henkilön</a:t>
            </a:r>
            <a:r>
              <a:rPr lang="en-US" sz="2000" dirty="0"/>
              <a:t> </a:t>
            </a:r>
            <a:r>
              <a:rPr lang="en-US" sz="2000" dirty="0" err="1"/>
              <a:t>lahjakkuuteen</a:t>
            </a:r>
            <a:r>
              <a:rPr lang="en-US" sz="2000" dirty="0"/>
              <a:t> ja </a:t>
            </a:r>
            <a:r>
              <a:rPr lang="en-US" sz="2000" dirty="0" err="1"/>
              <a:t>koulutustasoon</a:t>
            </a:r>
            <a:r>
              <a:rPr lang="en-US" sz="2000" dirty="0"/>
              <a:t> </a:t>
            </a:r>
            <a:r>
              <a:rPr lang="en-US" sz="2000" dirty="0" err="1"/>
              <a:t>nähden</a:t>
            </a:r>
            <a:r>
              <a:rPr lang="en-US" sz="2000" dirty="0"/>
              <a:t> </a:t>
            </a:r>
            <a:r>
              <a:rPr lang="en-US" sz="2000" dirty="0" err="1"/>
              <a:t>eikä</a:t>
            </a:r>
            <a:r>
              <a:rPr lang="en-US" sz="2000" dirty="0"/>
              <a:t> </a:t>
            </a:r>
            <a:r>
              <a:rPr lang="en-US" sz="2000" dirty="0" err="1"/>
              <a:t>niiden</a:t>
            </a:r>
            <a:r>
              <a:rPr lang="en-US" sz="2000" dirty="0"/>
              <a:t> </a:t>
            </a:r>
            <a:r>
              <a:rPr lang="en-US" sz="2000" dirty="0" err="1"/>
              <a:t>taustalla</a:t>
            </a:r>
            <a:r>
              <a:rPr lang="en-US" sz="2000" dirty="0"/>
              <a:t> ole </a:t>
            </a:r>
            <a:r>
              <a:rPr lang="en-US" sz="2000" dirty="0" err="1"/>
              <a:t>muita</a:t>
            </a:r>
            <a:r>
              <a:rPr lang="en-US" sz="2000" dirty="0"/>
              <a:t> </a:t>
            </a:r>
            <a:r>
              <a:rPr lang="en-US" sz="2000" dirty="0" err="1"/>
              <a:t>sairauksia</a:t>
            </a:r>
            <a:r>
              <a:rPr lang="en-US" sz="2000" dirty="0"/>
              <a:t>.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Vaikeudet</a:t>
            </a:r>
            <a:r>
              <a:rPr lang="en-US" sz="2000" dirty="0"/>
              <a:t> </a:t>
            </a:r>
            <a:r>
              <a:rPr lang="en-US" sz="2000" dirty="0" err="1"/>
              <a:t>eivät</a:t>
            </a:r>
            <a:r>
              <a:rPr lang="en-US" sz="2000" dirty="0"/>
              <a:t> </a:t>
            </a:r>
            <a:r>
              <a:rPr lang="en-US" sz="2000" dirty="0" err="1"/>
              <a:t>selity</a:t>
            </a:r>
            <a:r>
              <a:rPr lang="en-US" sz="2000" dirty="0"/>
              <a:t> </a:t>
            </a:r>
            <a:r>
              <a:rPr lang="en-US" sz="2000" dirty="0" err="1"/>
              <a:t>koulutuksen</a:t>
            </a:r>
            <a:r>
              <a:rPr lang="en-US" sz="2000" dirty="0"/>
              <a:t>/</a:t>
            </a:r>
            <a:r>
              <a:rPr lang="en-US" sz="2000" dirty="0" err="1"/>
              <a:t>harjaantumattomuuden</a:t>
            </a:r>
            <a:r>
              <a:rPr lang="en-US" sz="2000" dirty="0"/>
              <a:t> </a:t>
            </a:r>
            <a:r>
              <a:rPr lang="en-US" sz="2000" dirty="0" err="1"/>
              <a:t>puutteella</a:t>
            </a:r>
            <a:r>
              <a:rPr lang="en-US" sz="20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Kehityksellisiä</a:t>
            </a:r>
            <a:r>
              <a:rPr lang="en-US" sz="2000" dirty="0"/>
              <a:t> </a:t>
            </a:r>
            <a:r>
              <a:rPr lang="en-US" sz="2000" dirty="0" err="1"/>
              <a:t>oppimisvaikeuksia</a:t>
            </a:r>
            <a:r>
              <a:rPr lang="en-US" sz="2000" dirty="0"/>
              <a:t>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Lukivaikeus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Matematiikan</a:t>
            </a:r>
            <a:r>
              <a:rPr lang="en-US" sz="2000" dirty="0"/>
              <a:t> </a:t>
            </a:r>
            <a:r>
              <a:rPr lang="en-US" sz="2000" dirty="0" err="1"/>
              <a:t>vaikeus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muista</a:t>
            </a:r>
            <a:r>
              <a:rPr lang="en-US" sz="2000" dirty="0"/>
              <a:t> </a:t>
            </a:r>
            <a:r>
              <a:rPr lang="en-US" sz="2000" dirty="0" err="1"/>
              <a:t>kehityksellisistä</a:t>
            </a:r>
            <a:r>
              <a:rPr lang="en-US" sz="2000" dirty="0"/>
              <a:t> </a:t>
            </a:r>
            <a:r>
              <a:rPr lang="en-US" sz="2000" dirty="0" err="1"/>
              <a:t>vaikeuksista</a:t>
            </a:r>
            <a:r>
              <a:rPr lang="en-US" sz="2000" dirty="0"/>
              <a:t> </a:t>
            </a:r>
            <a:r>
              <a:rPr lang="en-US" sz="2000" dirty="0" err="1"/>
              <a:t>saatetaan</a:t>
            </a:r>
            <a:r>
              <a:rPr lang="en-US" sz="2000" dirty="0"/>
              <a:t> </a:t>
            </a:r>
            <a:r>
              <a:rPr lang="en-US" sz="2000" dirty="0" err="1"/>
              <a:t>käyttää</a:t>
            </a:r>
            <a:r>
              <a:rPr lang="en-US" sz="2000" dirty="0"/>
              <a:t> </a:t>
            </a:r>
            <a:r>
              <a:rPr lang="en-US" sz="2000" dirty="0" err="1"/>
              <a:t>termiä</a:t>
            </a:r>
            <a:r>
              <a:rPr lang="en-US" sz="2000" dirty="0"/>
              <a:t> </a:t>
            </a:r>
            <a:r>
              <a:rPr lang="en-US" sz="2000" dirty="0" err="1"/>
              <a:t>oppimisvaikeus</a:t>
            </a:r>
            <a:r>
              <a:rPr lang="en-US" sz="2000" dirty="0"/>
              <a:t>.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Kehityksellinen</a:t>
            </a:r>
            <a:r>
              <a:rPr lang="en-US" sz="2000" dirty="0"/>
              <a:t> </a:t>
            </a:r>
            <a:r>
              <a:rPr lang="en-US" sz="2000" dirty="0" err="1"/>
              <a:t>kielihäiriö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Hahmottamisen</a:t>
            </a:r>
            <a:r>
              <a:rPr lang="en-US" sz="2000" dirty="0"/>
              <a:t> </a:t>
            </a:r>
            <a:r>
              <a:rPr lang="en-US" sz="2000" dirty="0" err="1"/>
              <a:t>vaikeudet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Motoriset</a:t>
            </a:r>
            <a:r>
              <a:rPr lang="en-US" sz="2000" dirty="0"/>
              <a:t> </a:t>
            </a:r>
            <a:r>
              <a:rPr lang="en-US" sz="2000" dirty="0" err="1"/>
              <a:t>vaikeudet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Tarkkaavuuden</a:t>
            </a:r>
            <a:r>
              <a:rPr lang="en-US" sz="2000" dirty="0"/>
              <a:t> </a:t>
            </a:r>
            <a:r>
              <a:rPr lang="en-US" sz="2000" dirty="0" err="1"/>
              <a:t>vaikeudet</a:t>
            </a:r>
            <a:endParaRPr lang="en-US" sz="2000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21FB4DF8-5D55-F841-8E8B-2ACDCF716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308331"/>
            <a:ext cx="1309310" cy="549669"/>
            <a:chOff x="4165206" y="2924464"/>
            <a:chExt cx="3960275" cy="1415098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92CAD347-A905-BF4F-9742-9C8E2D1A2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8055B800-83FD-4A43-AE04-662DB74F4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2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F030F52-DA10-974A-9166-AA41B432D0FE}"/>
              </a:ext>
            </a:extLst>
          </p:cNvPr>
          <p:cNvSpPr/>
          <p:nvPr/>
        </p:nvSpPr>
        <p:spPr>
          <a:xfrm>
            <a:off x="1115568" y="54864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latin typeface="+mj-lt"/>
                <a:ea typeface="+mj-ea"/>
                <a:cs typeface="+mj-cs"/>
              </a:rPr>
              <a:t>OPPIMISVAIKEUS 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latin typeface="+mj-lt"/>
                <a:ea typeface="+mj-ea"/>
                <a:cs typeface="+mj-cs"/>
              </a:rPr>
            </a:b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Piirroskuvassa hahmo lukee kirjaa, jossa epäselviä kirjaimia hyppii kirjasta">
            <a:extLst>
              <a:ext uri="{FF2B5EF4-FFF2-40B4-BE49-F238E27FC236}">
                <a16:creationId xmlns:a16="http://schemas.microsoft.com/office/drawing/2014/main" id="{A0FE7555-3C41-0F4D-91CA-BF64D262E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3" r="2" b="2"/>
          <a:stretch/>
        </p:blipFill>
        <p:spPr>
          <a:xfrm>
            <a:off x="851154" y="2276856"/>
            <a:ext cx="6009855" cy="369417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CF4C9E1-D0D2-A142-BABA-A5161D878408}"/>
              </a:ext>
            </a:extLst>
          </p:cNvPr>
          <p:cNvSpPr txBox="1"/>
          <p:nvPr/>
        </p:nvSpPr>
        <p:spPr>
          <a:xfrm>
            <a:off x="7411453" y="2276856"/>
            <a:ext cx="4490035" cy="440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Oppimisvaikeus</a:t>
            </a:r>
            <a:r>
              <a:rPr lang="en-US" sz="2000" dirty="0"/>
              <a:t> </a:t>
            </a:r>
            <a:r>
              <a:rPr lang="en-US" sz="2000" dirty="0" err="1"/>
              <a:t>voi</a:t>
            </a:r>
            <a:r>
              <a:rPr lang="en-US" sz="2000" dirty="0"/>
              <a:t> olla </a:t>
            </a:r>
            <a:r>
              <a:rPr lang="en-US" sz="2000" dirty="0" err="1"/>
              <a:t>kapea-alainen</a:t>
            </a:r>
            <a:r>
              <a:rPr lang="en-US" sz="2000" dirty="0"/>
              <a:t>, </a:t>
            </a:r>
            <a:r>
              <a:rPr lang="en-US" sz="2000" dirty="0" err="1"/>
              <a:t>jolloin</a:t>
            </a:r>
            <a:r>
              <a:rPr lang="en-US" sz="2000" dirty="0"/>
              <a:t> se </a:t>
            </a:r>
            <a:r>
              <a:rPr lang="en-US" sz="2000" dirty="0" err="1"/>
              <a:t>koskettaa</a:t>
            </a:r>
            <a:r>
              <a:rPr lang="en-US" sz="2000" dirty="0"/>
              <a:t> vain </a:t>
            </a:r>
            <a:r>
              <a:rPr lang="en-US" sz="2000" dirty="0" err="1"/>
              <a:t>yhtä</a:t>
            </a:r>
            <a:r>
              <a:rPr lang="en-US" sz="2000" dirty="0"/>
              <a:t> </a:t>
            </a:r>
            <a:r>
              <a:rPr lang="en-US" sz="2000" dirty="0" err="1"/>
              <a:t>oppimisen</a:t>
            </a:r>
            <a:r>
              <a:rPr lang="en-US" sz="2000" dirty="0"/>
              <a:t> </a:t>
            </a:r>
            <a:r>
              <a:rPr lang="en-US" sz="2000" dirty="0" err="1"/>
              <a:t>aluetta</a:t>
            </a:r>
            <a:r>
              <a:rPr lang="en-US" sz="2000" dirty="0"/>
              <a:t>.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Voi</a:t>
            </a:r>
            <a:r>
              <a:rPr lang="en-US" sz="2000" dirty="0"/>
              <a:t>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esiintyä</a:t>
            </a:r>
            <a:r>
              <a:rPr lang="en-US" sz="2000" dirty="0"/>
              <a:t> </a:t>
            </a:r>
            <a:r>
              <a:rPr lang="en-US" sz="2000" dirty="0" err="1"/>
              <a:t>monenlaisia</a:t>
            </a:r>
            <a:r>
              <a:rPr lang="en-US" sz="2000" dirty="0"/>
              <a:t> </a:t>
            </a:r>
            <a:r>
              <a:rPr lang="en-US" sz="2000" dirty="0" err="1"/>
              <a:t>oppimisen</a:t>
            </a:r>
            <a:r>
              <a:rPr lang="en-US" sz="2000" dirty="0"/>
              <a:t> </a:t>
            </a:r>
            <a:r>
              <a:rPr lang="en-US" sz="2000" dirty="0" err="1"/>
              <a:t>erityisvaikeuksia</a:t>
            </a:r>
            <a:r>
              <a:rPr lang="en-US" sz="2000" dirty="0"/>
              <a:t> </a:t>
            </a:r>
            <a:r>
              <a:rPr lang="en-US" sz="2000" dirty="0" err="1"/>
              <a:t>samanaikaisesti</a:t>
            </a:r>
            <a:r>
              <a:rPr lang="en-US" sz="2000" dirty="0"/>
              <a:t>.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Oppimisvaikeudet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perinnöllisiä</a:t>
            </a:r>
            <a:r>
              <a:rPr lang="en-US" sz="2000" dirty="0"/>
              <a:t>, </a:t>
            </a:r>
            <a:r>
              <a:rPr lang="en-US" sz="2000" dirty="0" err="1"/>
              <a:t>eivätkä</a:t>
            </a:r>
            <a:r>
              <a:rPr lang="en-US" sz="2000" dirty="0"/>
              <a:t> </a:t>
            </a:r>
            <a:r>
              <a:rPr lang="en-US" sz="2000" dirty="0" err="1"/>
              <a:t>liity</a:t>
            </a:r>
            <a:r>
              <a:rPr lang="en-US" sz="2000" dirty="0"/>
              <a:t> </a:t>
            </a:r>
            <a:r>
              <a:rPr lang="en-US" sz="2000" dirty="0" err="1"/>
              <a:t>henkilön</a:t>
            </a:r>
            <a:r>
              <a:rPr lang="en-US" sz="2000" dirty="0"/>
              <a:t> </a:t>
            </a:r>
            <a:r>
              <a:rPr lang="en-US" sz="2000" dirty="0" err="1"/>
              <a:t>muuhun</a:t>
            </a:r>
            <a:r>
              <a:rPr lang="en-US" sz="2000" dirty="0"/>
              <a:t> </a:t>
            </a:r>
            <a:r>
              <a:rPr lang="en-US" sz="2000" dirty="0" err="1"/>
              <a:t>lahjakkuuteen</a:t>
            </a:r>
            <a:r>
              <a:rPr lang="en-US" sz="2000" dirty="0"/>
              <a:t> </a:t>
            </a:r>
            <a:r>
              <a:rPr lang="en-US" sz="2000" dirty="0" err="1"/>
              <a:t>millään</a:t>
            </a:r>
            <a:r>
              <a:rPr lang="en-US" sz="2000" dirty="0"/>
              <a:t> </a:t>
            </a:r>
            <a:r>
              <a:rPr lang="en-US" sz="2000" dirty="0" err="1"/>
              <a:t>tavalla</a:t>
            </a:r>
            <a:r>
              <a:rPr lang="en-US" sz="2000" dirty="0"/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Vaikeudet</a:t>
            </a:r>
            <a:r>
              <a:rPr lang="en-US" sz="2000" dirty="0"/>
              <a:t> </a:t>
            </a:r>
            <a:r>
              <a:rPr lang="en-US" sz="2000" dirty="0" err="1"/>
              <a:t>näkyvät</a:t>
            </a:r>
            <a:r>
              <a:rPr lang="en-US" sz="2000" dirty="0"/>
              <a:t> </a:t>
            </a:r>
            <a:r>
              <a:rPr lang="en-US" sz="2000" dirty="0" err="1"/>
              <a:t>eri</a:t>
            </a:r>
            <a:r>
              <a:rPr lang="en-US" sz="2000" dirty="0"/>
              <a:t> </a:t>
            </a:r>
            <a:r>
              <a:rPr lang="en-US" sz="2000" dirty="0" err="1"/>
              <a:t>tavoin</a:t>
            </a:r>
            <a:r>
              <a:rPr lang="en-US" sz="2000" dirty="0"/>
              <a:t> </a:t>
            </a:r>
            <a:r>
              <a:rPr lang="en-US" sz="2000" dirty="0" err="1"/>
              <a:t>eri</a:t>
            </a:r>
            <a:r>
              <a:rPr lang="en-US" sz="2000" dirty="0"/>
              <a:t> </a:t>
            </a:r>
            <a:r>
              <a:rPr lang="en-US" sz="2000" dirty="0" err="1"/>
              <a:t>elämänvaiheissa</a:t>
            </a:r>
            <a:r>
              <a:rPr lang="en-US" sz="2000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38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F030F52-DA10-974A-9166-AA41B432D0FE}"/>
              </a:ext>
            </a:extLst>
          </p:cNvPr>
          <p:cNvSpPr/>
          <p:nvPr/>
        </p:nvSpPr>
        <p:spPr>
          <a:xfrm>
            <a:off x="1115568" y="54864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latin typeface="+mj-lt"/>
                <a:ea typeface="+mj-ea"/>
                <a:cs typeface="+mj-cs"/>
              </a:rPr>
              <a:t>OPPIMISVAIKEUS 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latin typeface="+mj-lt"/>
                <a:ea typeface="+mj-ea"/>
                <a:cs typeface="+mj-cs"/>
              </a:rPr>
            </a:b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Piirroskuvassa hahmo selittää toislle ja puhekuplassa epäselviä kirjaimia sekaisin">
            <a:extLst>
              <a:ext uri="{FF2B5EF4-FFF2-40B4-BE49-F238E27FC236}">
                <a16:creationId xmlns:a16="http://schemas.microsoft.com/office/drawing/2014/main" id="{C8A633F0-6CF1-BA4F-B532-A09C40951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9" r="2" b="12667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CF4C9E1-D0D2-A142-BABA-A5161D878408}"/>
              </a:ext>
            </a:extLst>
          </p:cNvPr>
          <p:cNvSpPr txBox="1"/>
          <p:nvPr/>
        </p:nvSpPr>
        <p:spPr>
          <a:xfrm>
            <a:off x="7411453" y="2478024"/>
            <a:ext cx="4490035" cy="4165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Haastavaa</a:t>
            </a:r>
            <a:r>
              <a:rPr lang="en-US" sz="2400" dirty="0"/>
              <a:t> </a:t>
            </a:r>
            <a:r>
              <a:rPr lang="en-US" sz="2400" dirty="0" err="1"/>
              <a:t>tunnistamisessa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varsinkin</a:t>
            </a:r>
            <a:r>
              <a:rPr lang="en-US" sz="2400" dirty="0"/>
              <a:t> </a:t>
            </a:r>
            <a:r>
              <a:rPr lang="en-US" sz="2400" dirty="0" err="1"/>
              <a:t>päällekkäiset</a:t>
            </a:r>
            <a:r>
              <a:rPr lang="en-US" sz="2400" dirty="0"/>
              <a:t> </a:t>
            </a:r>
            <a:r>
              <a:rPr lang="en-US" sz="2400" dirty="0" err="1"/>
              <a:t>vaikeudet</a:t>
            </a:r>
            <a:r>
              <a:rPr lang="en-US" sz="2400" dirty="0"/>
              <a:t>. 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Oppimisvaikeudet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näyttäytyvät</a:t>
            </a:r>
            <a:r>
              <a:rPr lang="en-US" sz="2400" dirty="0"/>
              <a:t> </a:t>
            </a:r>
            <a:r>
              <a:rPr lang="en-US" sz="2400" dirty="0" err="1"/>
              <a:t>hyvin</a:t>
            </a:r>
            <a:r>
              <a:rPr lang="en-US" sz="2400" dirty="0"/>
              <a:t> </a:t>
            </a:r>
            <a:r>
              <a:rPr lang="en-US" sz="2400" dirty="0" err="1"/>
              <a:t>eri</a:t>
            </a:r>
            <a:r>
              <a:rPr lang="en-US" sz="2400" dirty="0"/>
              <a:t> </a:t>
            </a:r>
            <a:r>
              <a:rPr lang="en-US" sz="2400" dirty="0" err="1"/>
              <a:t>tavoin</a:t>
            </a:r>
            <a:r>
              <a:rPr lang="en-US" sz="2400" dirty="0"/>
              <a:t> </a:t>
            </a:r>
            <a:r>
              <a:rPr lang="en-US" sz="2400" dirty="0" err="1"/>
              <a:t>eri</a:t>
            </a:r>
            <a:r>
              <a:rPr lang="en-US" sz="2400" dirty="0"/>
              <a:t> </a:t>
            </a:r>
            <a:r>
              <a:rPr lang="en-US" sz="2400" dirty="0" err="1"/>
              <a:t>ihmisillä</a:t>
            </a:r>
            <a:r>
              <a:rPr lang="en-US" sz="2400" dirty="0"/>
              <a:t>.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 </a:t>
            </a:r>
            <a:r>
              <a:rPr lang="en-US" sz="2400" dirty="0" err="1"/>
              <a:t>henkilöitä</a:t>
            </a:r>
            <a:r>
              <a:rPr lang="en-US" sz="2400" dirty="0"/>
              <a:t>, </a:t>
            </a:r>
            <a:r>
              <a:rPr lang="en-US" sz="2400" dirty="0" err="1"/>
              <a:t>jotka</a:t>
            </a:r>
            <a:r>
              <a:rPr lang="en-US" sz="2400" dirty="0"/>
              <a:t> </a:t>
            </a:r>
            <a:r>
              <a:rPr lang="en-US" sz="2400" dirty="0" err="1"/>
              <a:t>selviävät</a:t>
            </a:r>
            <a:r>
              <a:rPr lang="en-US" sz="2400" dirty="0"/>
              <a:t> </a:t>
            </a:r>
            <a:r>
              <a:rPr lang="en-US" sz="2400" dirty="0" err="1"/>
              <a:t>arjesta</a:t>
            </a:r>
            <a:r>
              <a:rPr lang="en-US" sz="2400" dirty="0"/>
              <a:t> </a:t>
            </a:r>
            <a:r>
              <a:rPr lang="en-US" sz="2400" dirty="0" err="1"/>
              <a:t>ilman</a:t>
            </a:r>
            <a:r>
              <a:rPr lang="en-US" sz="2400" dirty="0"/>
              <a:t> </a:t>
            </a:r>
            <a:r>
              <a:rPr lang="en-US" sz="2400" dirty="0" err="1"/>
              <a:t>erityistä</a:t>
            </a:r>
            <a:r>
              <a:rPr lang="en-US" sz="2400" dirty="0"/>
              <a:t> </a:t>
            </a:r>
            <a:r>
              <a:rPr lang="en-US" sz="2400" dirty="0" err="1"/>
              <a:t>tukea</a:t>
            </a:r>
            <a:r>
              <a:rPr lang="en-US" sz="2400" dirty="0"/>
              <a:t>.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Erilaisten</a:t>
            </a:r>
            <a:r>
              <a:rPr lang="en-US" sz="2400" dirty="0"/>
              <a:t> </a:t>
            </a:r>
            <a:r>
              <a:rPr lang="en-US" sz="2400" dirty="0" err="1"/>
              <a:t>hankaluuksien</a:t>
            </a:r>
            <a:r>
              <a:rPr lang="en-US" sz="2400" dirty="0"/>
              <a:t> </a:t>
            </a:r>
            <a:r>
              <a:rPr lang="en-US" sz="2400" dirty="0" err="1"/>
              <a:t>taustalla</a:t>
            </a:r>
            <a:r>
              <a:rPr lang="en-US" sz="2400" dirty="0"/>
              <a:t> </a:t>
            </a:r>
            <a:r>
              <a:rPr lang="en-US" sz="2400" dirty="0" err="1"/>
              <a:t>voi</a:t>
            </a:r>
            <a:r>
              <a:rPr lang="en-US" sz="2400" dirty="0"/>
              <a:t> olla (</a:t>
            </a:r>
            <a:r>
              <a:rPr lang="en-US" sz="2400" dirty="0" err="1"/>
              <a:t>tunnistamaton</a:t>
            </a:r>
            <a:r>
              <a:rPr lang="en-US" sz="2400" dirty="0"/>
              <a:t>) </a:t>
            </a:r>
            <a:r>
              <a:rPr lang="en-US" sz="2400" dirty="0" err="1"/>
              <a:t>oppimisvaikeus</a:t>
            </a:r>
            <a:r>
              <a:rPr lang="en-US" sz="2400" dirty="0"/>
              <a:t>.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13687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16DFB507-A35C-45A4-A4B1-88B692EB6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321407B0-5659-48D2-B8DE-DF83D5749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9D22E60-9194-4252-8812-A1355DB6E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4065" y="2720883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ssa liitutaulussa teksti: Problem yliviivattuna ja sen alla teksti Solution&#10;&#10;Kuvaus luotu automaattisesti">
            <a:extLst>
              <a:ext uri="{FF2B5EF4-FFF2-40B4-BE49-F238E27FC236}">
                <a16:creationId xmlns:a16="http://schemas.microsoft.com/office/drawing/2014/main" id="{614841A8-B3EA-614E-9BDE-6A404AFEA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4" r="2" b="2"/>
          <a:stretch/>
        </p:blipFill>
        <p:spPr>
          <a:xfrm>
            <a:off x="879631" y="714828"/>
            <a:ext cx="10524601" cy="5200830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258440B5-4E4E-614C-AEE2-37BDAD1C4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06" y="6248097"/>
            <a:ext cx="1309310" cy="549669"/>
            <a:chOff x="4165206" y="2924464"/>
            <a:chExt cx="3960275" cy="1415098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D2B8E6AD-A19D-8E49-9044-81AD03E18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0594"/>
            <a:stretch/>
          </p:blipFill>
          <p:spPr>
            <a:xfrm>
              <a:off x="4165206" y="2924464"/>
              <a:ext cx="770192" cy="1415098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DE3216F6-E074-A64B-8229-96B8159DD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621"/>
            <a:stretch/>
          </p:blipFill>
          <p:spPr>
            <a:xfrm>
              <a:off x="4935398" y="2924464"/>
              <a:ext cx="3190083" cy="141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62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webextensions/webextension1.xml><?xml version="1.0" encoding="utf-8"?>
<we:webextension xmlns:we="http://schemas.microsoft.com/office/webextensions/webextension/2010/11" id="{FF155053-7221-DB4D-9965-AD945E2496B5}">
  <we:reference id="wa200001661" version="2.1.0.2" store="en-GB" storeType="OMEX"/>
  <we:alternateReferences>
    <we:reference id="wa200001661" version="2.1.0.2" store="wa200001661" storeType="OMEX"/>
  </we:alternateReferences>
  <we:properties/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1381</Words>
  <Application>Microsoft Macintosh PowerPoint</Application>
  <PresentationFormat>Laajakuva</PresentationFormat>
  <Paragraphs>319</Paragraphs>
  <Slides>57</Slides>
  <Notes>29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57</vt:i4>
      </vt:variant>
    </vt:vector>
  </HeadingPairs>
  <TitlesOfParts>
    <vt:vector size="63" baseType="lpstr">
      <vt:lpstr>Arial</vt:lpstr>
      <vt:lpstr>Avenir</vt:lpstr>
      <vt:lpstr>Calibri</vt:lpstr>
      <vt:lpstr>Calibri Light</vt:lpstr>
      <vt:lpstr>Raleway</vt:lpstr>
      <vt:lpstr>Office-teema</vt:lpstr>
      <vt:lpstr>Lukemisen apuvälineet </vt:lpstr>
      <vt:lpstr>PowerPoint-esitys</vt:lpstr>
      <vt:lpstr> Lukuviikko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Lukemisen apuvälineet</vt:lpstr>
      <vt:lpstr>Mobiilisovellukset lukemisen tukena</vt:lpstr>
      <vt:lpstr>Niilo Mäki Instituutti:  Ekapeli Alku  </vt:lpstr>
      <vt:lpstr>Niilo Mäki Instituutti:  Ekapeli maahanmuuttaja</vt:lpstr>
      <vt:lpstr>Yle.fi: Pikku Kakkosen Eskari</vt:lpstr>
      <vt:lpstr>Outloud: Luppakorva</vt:lpstr>
      <vt:lpstr>Outloud: Minimiparit</vt:lpstr>
      <vt:lpstr>Selkosanat:  Tavu-sovellus</vt:lpstr>
      <vt:lpstr>Muita sovelluksia</vt:lpstr>
      <vt:lpstr>Marbotic:  Kirjaimet </vt:lpstr>
      <vt:lpstr>Google Lens</vt:lpstr>
      <vt:lpstr>           </vt:lpstr>
      <vt:lpstr>           </vt:lpstr>
      <vt:lpstr>Celian äänikirjat</vt:lpstr>
      <vt:lpstr> www.celia.fi </vt:lpstr>
      <vt:lpstr>PowerPoint-esitys</vt:lpstr>
      <vt:lpstr>Ohjelmat tietokoneella lukemisen tukena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Syventävä lukuohjelma</vt:lpstr>
      <vt:lpstr>Microsoft 365 Syventävä lukuohjelma</vt:lpstr>
      <vt:lpstr>Sanele, kirjoita tai kopioi teksti </vt:lpstr>
      <vt:lpstr>PowerPoint-esitys</vt:lpstr>
      <vt:lpstr>PowerPoint-esitys</vt:lpstr>
      <vt:lpstr>PowerPoint-esitys</vt:lpstr>
      <vt:lpstr>PowerPoint-esitys</vt:lpstr>
      <vt:lpstr>Teams</vt:lpstr>
      <vt:lpstr>PowerPoint-esitys</vt:lpstr>
      <vt:lpstr>Edge-selain Syventävä lukuohjelma  Ei toimi kaikilla nettisivuilla! </vt:lpstr>
      <vt:lpstr>Edge-selain syventävä lukuohjelma </vt:lpstr>
      <vt:lpstr>Edge-selain  Lue ääneen –toiminto  </vt:lpstr>
      <vt:lpstr>Edge-selain  Kokoelmat  </vt:lpstr>
      <vt:lpstr>Google Chrome-selain + Read Aloud</vt:lpstr>
      <vt:lpstr>Googlen Chrome-selain Read Aloud</vt:lpstr>
      <vt:lpstr>Googlen Chrome-selain Read &amp; Write</vt:lpstr>
      <vt:lpstr>Google Docs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Lukemisen apuvälineet </dc:title>
  <dc:creator>Riikka Marttinen</dc:creator>
  <cp:lastModifiedBy>Riikka Marttinen</cp:lastModifiedBy>
  <cp:revision>5</cp:revision>
  <dcterms:created xsi:type="dcterms:W3CDTF">2021-04-07T13:17:21Z</dcterms:created>
  <dcterms:modified xsi:type="dcterms:W3CDTF">2021-04-15T10:45:14Z</dcterms:modified>
</cp:coreProperties>
</file>